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Lst>
  <p:sldSz cx="18288000" cy="10287000"/>
  <p:notesSz cx="6858000" cy="9144000"/>
  <p:embeddedFontLst>
    <p:embeddedFont>
      <p:font typeface="Arimo Bold" panose="020B0604020202020204" charset="0"/>
      <p:regular r:id="rId59"/>
    </p:embeddedFont>
    <p:embeddedFont>
      <p:font typeface="Cambria" panose="02040503050406030204" pitchFamily="18" charset="0"/>
      <p:regular r:id="rId60"/>
      <p:bold r:id="rId61"/>
      <p:italic r:id="rId62"/>
      <p:boldItalic r:id="rId63"/>
    </p:embeddedFont>
    <p:embeddedFont>
      <p:font typeface="Cambria Bold" panose="02040803050406030204" pitchFamily="18" charset="0"/>
      <p:regular r:id="rId64"/>
      <p:bold r:id="rId65"/>
    </p:embeddedFont>
    <p:embeddedFont>
      <p:font typeface="Canva Sans" panose="020B0604020202020204" charset="0"/>
      <p:regular r:id="rId66"/>
    </p:embeddedFont>
    <p:embeddedFont>
      <p:font typeface="Canva Sans Bold" panose="020B0604020202020204" charset="0"/>
      <p:regular r:id="rId67"/>
    </p:embeddedFont>
    <p:embeddedFont>
      <p:font typeface="Canva Sans Italics" panose="020B0604020202020204" charset="0"/>
      <p:regular r:id="rId68"/>
    </p:embeddedFont>
    <p:embeddedFont>
      <p:font typeface="DM Sans Bold" pitchFamily="2" charset="0"/>
      <p:regular r:id="rId69"/>
      <p:bold r:id="rId70"/>
    </p:embeddedFont>
    <p:embeddedFont>
      <p:font typeface="DM Sans Bold Italics" panose="020B0604020202020204" charset="0"/>
      <p:regular r:id="rId71"/>
    </p:embeddedFont>
    <p:embeddedFont>
      <p:font typeface="Lato Bold" panose="020F0502020204030203" pitchFamily="34" charset="0"/>
      <p:regular r:id="rId72"/>
      <p:bold r:id="rId73"/>
    </p:embeddedFont>
    <p:embeddedFont>
      <p:font typeface="League Spartan" panose="020B0604020202020204" charset="0"/>
      <p:regular r:id="rId74"/>
    </p:embeddedFont>
    <p:embeddedFont>
      <p:font typeface="Now Bold" panose="020B0604020202020204" charset="0"/>
      <p:regular r:id="rId75"/>
    </p:embeddedFont>
    <p:embeddedFont>
      <p:font typeface="Open Sauce" panose="020B0604020202020204" charset="0"/>
      <p:regular r:id="rId76"/>
    </p:embeddedFont>
    <p:embeddedFont>
      <p:font typeface="Open Sauce Bold" panose="020B0604020202020204" charset="0"/>
      <p:regular r:id="rId77"/>
    </p:embeddedFont>
    <p:embeddedFont>
      <p:font typeface="Poppins" panose="00000500000000000000" pitchFamily="2" charset="0"/>
      <p:regular r:id="rId78"/>
      <p:bold r:id="rId79"/>
      <p:italic r:id="rId80"/>
      <p:boldItalic r:id="rId81"/>
    </p:embeddedFont>
    <p:embeddedFont>
      <p:font typeface="Poppins Bold" panose="00000800000000000000" pitchFamily="2" charset="0"/>
      <p:regular r:id="rId82"/>
      <p:bold r:id="rId8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1F7B1A-D22A-E00B-3A2A-4B3B43FED3EF}" v="74" dt="2024-05-24T11:21:05.3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viewProps" Target="viewProp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8.fntdata"/><Relationship Id="rId7" Type="http://schemas.openxmlformats.org/officeDocument/2006/relationships/slide" Target="slides/slide4.xml"/><Relationship Id="rId71" Type="http://schemas.openxmlformats.org/officeDocument/2006/relationships/font" Target="fonts/font13.fntdata"/><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8.fntdata"/><Relationship Id="rId87" Type="http://schemas.openxmlformats.org/officeDocument/2006/relationships/tableStyles" Target="tableStyles.xml"/><Relationship Id="rId61" Type="http://schemas.openxmlformats.org/officeDocument/2006/relationships/font" Target="fonts/font3.fntdata"/><Relationship Id="rId82" Type="http://schemas.openxmlformats.org/officeDocument/2006/relationships/font" Target="fonts/font24.fntdata"/><Relationship Id="rId1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taduwaarachchi A.I. it20647414" userId="S::it20647414@my.sliit.lk::ef64d19b-442b-4bad-9a8b-b6092188546d" providerId="AD" clId="Web-{371F7B1A-D22A-E00B-3A2A-4B3B43FED3EF}"/>
    <pc:docChg chg="modSld">
      <pc:chgData name="Bataduwaarachchi A.I. it20647414" userId="S::it20647414@my.sliit.lk::ef64d19b-442b-4bad-9a8b-b6092188546d" providerId="AD" clId="Web-{371F7B1A-D22A-E00B-3A2A-4B3B43FED3EF}" dt="2024-05-24T11:21:05.323" v="48" actId="1076"/>
      <pc:docMkLst>
        <pc:docMk/>
      </pc:docMkLst>
      <pc:sldChg chg="modSp">
        <pc:chgData name="Bataduwaarachchi A.I. it20647414" userId="S::it20647414@my.sliit.lk::ef64d19b-442b-4bad-9a8b-b6092188546d" providerId="AD" clId="Web-{371F7B1A-D22A-E00B-3A2A-4B3B43FED3EF}" dt="2024-05-24T11:20:23.071" v="44" actId="14100"/>
        <pc:sldMkLst>
          <pc:docMk/>
          <pc:sldMk cId="0" sldId="268"/>
        </pc:sldMkLst>
        <pc:spChg chg="mod">
          <ac:chgData name="Bataduwaarachchi A.I. it20647414" userId="S::it20647414@my.sliit.lk::ef64d19b-442b-4bad-9a8b-b6092188546d" providerId="AD" clId="Web-{371F7B1A-D22A-E00B-3A2A-4B3B43FED3EF}" dt="2024-05-24T11:20:23.071" v="44" actId="14100"/>
          <ac:spMkLst>
            <pc:docMk/>
            <pc:sldMk cId="0" sldId="268"/>
            <ac:spMk id="20" creationId="{00000000-0000-0000-0000-000000000000}"/>
          </ac:spMkLst>
        </pc:spChg>
      </pc:sldChg>
      <pc:sldChg chg="delSp modSp">
        <pc:chgData name="Bataduwaarachchi A.I. it20647414" userId="S::it20647414@my.sliit.lk::ef64d19b-442b-4bad-9a8b-b6092188546d" providerId="AD" clId="Web-{371F7B1A-D22A-E00B-3A2A-4B3B43FED3EF}" dt="2024-05-24T11:21:05.323" v="48" actId="1076"/>
        <pc:sldMkLst>
          <pc:docMk/>
          <pc:sldMk cId="0" sldId="269"/>
        </pc:sldMkLst>
        <pc:spChg chg="mod">
          <ac:chgData name="Bataduwaarachchi A.I. it20647414" userId="S::it20647414@my.sliit.lk::ef64d19b-442b-4bad-9a8b-b6092188546d" providerId="AD" clId="Web-{371F7B1A-D22A-E00B-3A2A-4B3B43FED3EF}" dt="2024-05-24T11:21:02.651" v="47" actId="1076"/>
          <ac:spMkLst>
            <pc:docMk/>
            <pc:sldMk cId="0" sldId="269"/>
            <ac:spMk id="14" creationId="{00000000-0000-0000-0000-000000000000}"/>
          </ac:spMkLst>
        </pc:spChg>
        <pc:spChg chg="mod">
          <ac:chgData name="Bataduwaarachchi A.I. it20647414" userId="S::it20647414@my.sliit.lk::ef64d19b-442b-4bad-9a8b-b6092188546d" providerId="AD" clId="Web-{371F7B1A-D22A-E00B-3A2A-4B3B43FED3EF}" dt="2024-05-24T11:21:05.323" v="48" actId="1076"/>
          <ac:spMkLst>
            <pc:docMk/>
            <pc:sldMk cId="0" sldId="269"/>
            <ac:spMk id="15" creationId="{00000000-0000-0000-0000-000000000000}"/>
          </ac:spMkLst>
        </pc:spChg>
        <pc:spChg chg="mod">
          <ac:chgData name="Bataduwaarachchi A.I. it20647414" userId="S::it20647414@my.sliit.lk::ef64d19b-442b-4bad-9a8b-b6092188546d" providerId="AD" clId="Web-{371F7B1A-D22A-E00B-3A2A-4B3B43FED3EF}" dt="2024-05-24T11:20:53.682" v="46" actId="14100"/>
          <ac:spMkLst>
            <pc:docMk/>
            <pc:sldMk cId="0" sldId="269"/>
            <ac:spMk id="19" creationId="{00000000-0000-0000-0000-000000000000}"/>
          </ac:spMkLst>
        </pc:spChg>
        <pc:grpChg chg="del">
          <ac:chgData name="Bataduwaarachchi A.I. it20647414" userId="S::it20647414@my.sliit.lk::ef64d19b-442b-4bad-9a8b-b6092188546d" providerId="AD" clId="Web-{371F7B1A-D22A-E00B-3A2A-4B3B43FED3EF}" dt="2024-05-24T11:20:39.322" v="45"/>
          <ac:grpSpMkLst>
            <pc:docMk/>
            <pc:sldMk cId="0" sldId="269"/>
            <ac:grpSpMk id="11" creationId="{00000000-0000-0000-0000-000000000000}"/>
          </ac:grpSpMkLst>
        </pc:grpChg>
      </pc:sldChg>
      <pc:sldChg chg="modSp">
        <pc:chgData name="Bataduwaarachchi A.I. it20647414" userId="S::it20647414@my.sliit.lk::ef64d19b-442b-4bad-9a8b-b6092188546d" providerId="AD" clId="Web-{371F7B1A-D22A-E00B-3A2A-4B3B43FED3EF}" dt="2024-05-24T11:19:51.086" v="43" actId="1076"/>
        <pc:sldMkLst>
          <pc:docMk/>
          <pc:sldMk cId="0" sldId="270"/>
        </pc:sldMkLst>
        <pc:spChg chg="mod">
          <ac:chgData name="Bataduwaarachchi A.I. it20647414" userId="S::it20647414@my.sliit.lk::ef64d19b-442b-4bad-9a8b-b6092188546d" providerId="AD" clId="Web-{371F7B1A-D22A-E00B-3A2A-4B3B43FED3EF}" dt="2024-05-24T11:19:51.086" v="43" actId="1076"/>
          <ac:spMkLst>
            <pc:docMk/>
            <pc:sldMk cId="0" sldId="270"/>
            <ac:spMk id="12" creationId="{00000000-0000-0000-0000-000000000000}"/>
          </ac:spMkLst>
        </pc:spChg>
        <pc:spChg chg="mod">
          <ac:chgData name="Bataduwaarachchi A.I. it20647414" userId="S::it20647414@my.sliit.lk::ef64d19b-442b-4bad-9a8b-b6092188546d" providerId="AD" clId="Web-{371F7B1A-D22A-E00B-3A2A-4B3B43FED3EF}" dt="2024-05-24T11:15:46.404" v="16" actId="20577"/>
          <ac:spMkLst>
            <pc:docMk/>
            <pc:sldMk cId="0" sldId="270"/>
            <ac:spMk id="13" creationId="{00000000-0000-0000-0000-000000000000}"/>
          </ac:spMkLst>
        </pc:spChg>
      </pc:sldChg>
      <pc:sldChg chg="modSp">
        <pc:chgData name="Bataduwaarachchi A.I. it20647414" userId="S::it20647414@my.sliit.lk::ef64d19b-442b-4bad-9a8b-b6092188546d" providerId="AD" clId="Web-{371F7B1A-D22A-E00B-3A2A-4B3B43FED3EF}" dt="2024-05-24T11:14:25.557" v="2" actId="1076"/>
        <pc:sldMkLst>
          <pc:docMk/>
          <pc:sldMk cId="0" sldId="273"/>
        </pc:sldMkLst>
        <pc:spChg chg="mod">
          <ac:chgData name="Bataduwaarachchi A.I. it20647414" userId="S::it20647414@my.sliit.lk::ef64d19b-442b-4bad-9a8b-b6092188546d" providerId="AD" clId="Web-{371F7B1A-D22A-E00B-3A2A-4B3B43FED3EF}" dt="2024-05-24T11:14:15.666" v="0" actId="1076"/>
          <ac:spMkLst>
            <pc:docMk/>
            <pc:sldMk cId="0" sldId="273"/>
            <ac:spMk id="19" creationId="{00000000-0000-0000-0000-000000000000}"/>
          </ac:spMkLst>
        </pc:spChg>
        <pc:grpChg chg="mod">
          <ac:chgData name="Bataduwaarachchi A.I. it20647414" userId="S::it20647414@my.sliit.lk::ef64d19b-442b-4bad-9a8b-b6092188546d" providerId="AD" clId="Web-{371F7B1A-D22A-E00B-3A2A-4B3B43FED3EF}" dt="2024-05-24T11:14:21.948" v="1" actId="1076"/>
          <ac:grpSpMkLst>
            <pc:docMk/>
            <pc:sldMk cId="0" sldId="273"/>
            <ac:grpSpMk id="17" creationId="{00000000-0000-0000-0000-000000000000}"/>
          </ac:grpSpMkLst>
        </pc:grpChg>
        <pc:grpChg chg="mod">
          <ac:chgData name="Bataduwaarachchi A.I. it20647414" userId="S::it20647414@my.sliit.lk::ef64d19b-442b-4bad-9a8b-b6092188546d" providerId="AD" clId="Web-{371F7B1A-D22A-E00B-3A2A-4B3B43FED3EF}" dt="2024-05-24T11:14:25.557" v="2" actId="1076"/>
          <ac:grpSpMkLst>
            <pc:docMk/>
            <pc:sldMk cId="0" sldId="273"/>
            <ac:grpSpMk id="20" creationId="{00000000-0000-0000-0000-000000000000}"/>
          </ac:grpSpMkLst>
        </pc:grpChg>
      </pc:sldChg>
      <pc:sldChg chg="modSp">
        <pc:chgData name="Bataduwaarachchi A.I. it20647414" userId="S::it20647414@my.sliit.lk::ef64d19b-442b-4bad-9a8b-b6092188546d" providerId="AD" clId="Web-{371F7B1A-D22A-E00B-3A2A-4B3B43FED3EF}" dt="2024-05-24T11:14:43.652" v="4" actId="1076"/>
        <pc:sldMkLst>
          <pc:docMk/>
          <pc:sldMk cId="0" sldId="274"/>
        </pc:sldMkLst>
        <pc:grpChg chg="mod">
          <ac:chgData name="Bataduwaarachchi A.I. it20647414" userId="S::it20647414@my.sliit.lk::ef64d19b-442b-4bad-9a8b-b6092188546d" providerId="AD" clId="Web-{371F7B1A-D22A-E00B-3A2A-4B3B43FED3EF}" dt="2024-05-24T11:14:39.230" v="3" actId="1076"/>
          <ac:grpSpMkLst>
            <pc:docMk/>
            <pc:sldMk cId="0" sldId="274"/>
            <ac:grpSpMk id="17" creationId="{00000000-0000-0000-0000-000000000000}"/>
          </ac:grpSpMkLst>
        </pc:grpChg>
        <pc:grpChg chg="mod">
          <ac:chgData name="Bataduwaarachchi A.I. it20647414" userId="S::it20647414@my.sliit.lk::ef64d19b-442b-4bad-9a8b-b6092188546d" providerId="AD" clId="Web-{371F7B1A-D22A-E00B-3A2A-4B3B43FED3EF}" dt="2024-05-24T11:14:43.652" v="4" actId="1076"/>
          <ac:grpSpMkLst>
            <pc:docMk/>
            <pc:sldMk cId="0" sldId="274"/>
            <ac:grpSpMk id="20" creationId="{00000000-0000-0000-0000-000000000000}"/>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25.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13.pn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5.png"/><Relationship Id="rId7" Type="http://schemas.openxmlformats.org/officeDocument/2006/relationships/image" Target="../media/image46.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5.png"/><Relationship Id="rId7" Type="http://schemas.openxmlformats.org/officeDocument/2006/relationships/image" Target="../media/image5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25.png"/><Relationship Id="rId7"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25.png"/><Relationship Id="rId7" Type="http://schemas.openxmlformats.org/officeDocument/2006/relationships/image" Target="../media/image54.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5.png"/><Relationship Id="rId7" Type="http://schemas.openxmlformats.org/officeDocument/2006/relationships/image" Target="../media/image5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13.png"/><Relationship Id="rId9"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25.png"/><Relationship Id="rId7" Type="http://schemas.openxmlformats.org/officeDocument/2006/relationships/image" Target="../media/image65.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25.png"/><Relationship Id="rId7" Type="http://schemas.openxmlformats.org/officeDocument/2006/relationships/image" Target="../media/image69.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25.png"/><Relationship Id="rId7" Type="http://schemas.openxmlformats.org/officeDocument/2006/relationships/image" Target="../media/image73.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gif"/><Relationship Id="rId5" Type="http://schemas.openxmlformats.org/officeDocument/2006/relationships/image" Target="../media/image78.jpe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4.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 Id="rId9"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89.jpeg"/><Relationship Id="rId7" Type="http://schemas.openxmlformats.org/officeDocument/2006/relationships/image" Target="../media/image93.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jpeg"/><Relationship Id="rId9"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95.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84.png"/><Relationship Id="rId7" Type="http://schemas.openxmlformats.org/officeDocument/2006/relationships/image" Target="../media/image100.sv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86.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3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9.sv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14.jpeg"/><Relationship Id="rId4" Type="http://schemas.openxmlformats.org/officeDocument/2006/relationships/image" Target="../media/image113.jpeg"/></Relationships>
</file>

<file path=ppt/slides/_rels/slide4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4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16.png"/><Relationship Id="rId7" Type="http://schemas.openxmlformats.org/officeDocument/2006/relationships/image" Target="../media/image84.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 Id="rId9" Type="http://schemas.openxmlformats.org/officeDocument/2006/relationships/image" Target="../media/image86.png"/></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124.png"/><Relationship Id="rId4" Type="http://schemas.openxmlformats.org/officeDocument/2006/relationships/image" Target="../media/image116.png"/></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7.jpe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126.jpeg"/><Relationship Id="rId5" Type="http://schemas.openxmlformats.org/officeDocument/2006/relationships/image" Target="../media/image125.jpe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30.jpe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129.jpeg"/><Relationship Id="rId5" Type="http://schemas.openxmlformats.org/officeDocument/2006/relationships/image" Target="../media/image128.jpeg"/><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3.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5.pn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jpeg"/><Relationship Id="rId10" Type="http://schemas.openxmlformats.org/officeDocument/2006/relationships/image" Target="../media/image31.png"/><Relationship Id="rId4" Type="http://schemas.openxmlformats.org/officeDocument/2006/relationships/image" Target="../media/image13.png"/><Relationship Id="rId9"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sp>
        <p:nvSpPr>
          <p:cNvPr id="2" name="Freeform 2"/>
          <p:cNvSpPr/>
          <p:nvPr/>
        </p:nvSpPr>
        <p:spPr>
          <a:xfrm>
            <a:off x="-623406" y="-206350"/>
            <a:ext cx="19534813" cy="10699699"/>
          </a:xfrm>
          <a:custGeom>
            <a:avLst/>
            <a:gdLst/>
            <a:ahLst/>
            <a:cxnLst/>
            <a:rect l="l" t="t" r="r" b="b"/>
            <a:pathLst>
              <a:path w="19534813" h="10699699">
                <a:moveTo>
                  <a:pt x="0" y="0"/>
                </a:moveTo>
                <a:lnTo>
                  <a:pt x="19534812" y="0"/>
                </a:lnTo>
                <a:lnTo>
                  <a:pt x="19534812" y="10699700"/>
                </a:lnTo>
                <a:lnTo>
                  <a:pt x="0" y="10699700"/>
                </a:lnTo>
                <a:lnTo>
                  <a:pt x="0" y="0"/>
                </a:lnTo>
                <a:close/>
              </a:path>
            </a:pathLst>
          </a:custGeom>
          <a:blipFill>
            <a:blip r:embed="rId2">
              <a:alphaModFix amt="23000"/>
            </a:blip>
            <a:stretch>
              <a:fillRect l="-1049" t="-830" r="-4066"/>
            </a:stretch>
          </a:blipFill>
        </p:spPr>
      </p:sp>
      <p:grpSp>
        <p:nvGrpSpPr>
          <p:cNvPr id="3" name="Group 3"/>
          <p:cNvGrpSpPr/>
          <p:nvPr/>
        </p:nvGrpSpPr>
        <p:grpSpPr>
          <a:xfrm>
            <a:off x="8078853" y="1028700"/>
            <a:ext cx="1507333" cy="1382470"/>
            <a:chOff x="0" y="0"/>
            <a:chExt cx="812800" cy="745470"/>
          </a:xfrm>
        </p:grpSpPr>
        <p:sp>
          <p:nvSpPr>
            <p:cNvPr id="4" name="Freeform 4"/>
            <p:cNvSpPr/>
            <p:nvPr/>
          </p:nvSpPr>
          <p:spPr>
            <a:xfrm>
              <a:off x="0" y="0"/>
              <a:ext cx="812800" cy="745470"/>
            </a:xfrm>
            <a:custGeom>
              <a:avLst/>
              <a:gdLst/>
              <a:ahLst/>
              <a:cxnLst/>
              <a:rect l="l" t="t" r="r" b="b"/>
              <a:pathLst>
                <a:path w="812800" h="745470">
                  <a:moveTo>
                    <a:pt x="406400" y="0"/>
                  </a:moveTo>
                  <a:cubicBezTo>
                    <a:pt x="181951" y="0"/>
                    <a:pt x="0" y="166879"/>
                    <a:pt x="0" y="372735"/>
                  </a:cubicBezTo>
                  <a:cubicBezTo>
                    <a:pt x="0" y="578591"/>
                    <a:pt x="181951" y="745470"/>
                    <a:pt x="406400" y="745470"/>
                  </a:cubicBezTo>
                  <a:cubicBezTo>
                    <a:pt x="630849" y="745470"/>
                    <a:pt x="812800" y="578591"/>
                    <a:pt x="812800" y="372735"/>
                  </a:cubicBezTo>
                  <a:cubicBezTo>
                    <a:pt x="812800" y="166879"/>
                    <a:pt x="630849" y="0"/>
                    <a:pt x="406400" y="0"/>
                  </a:cubicBezTo>
                  <a:close/>
                </a:path>
              </a:pathLst>
            </a:custGeom>
            <a:blipFill>
              <a:blip r:embed="rId3"/>
              <a:stretch>
                <a:fillRect l="-15942" r="-14714" b="-42457"/>
              </a:stretch>
            </a:blipFill>
          </p:spPr>
        </p:sp>
      </p:grpSp>
      <p:sp>
        <p:nvSpPr>
          <p:cNvPr id="5" name="TextBox 5"/>
          <p:cNvSpPr txBox="1"/>
          <p:nvPr/>
        </p:nvSpPr>
        <p:spPr>
          <a:xfrm>
            <a:off x="14013821" y="8756639"/>
            <a:ext cx="3899499" cy="501661"/>
          </a:xfrm>
          <a:prstGeom prst="rect">
            <a:avLst/>
          </a:prstGeom>
        </p:spPr>
        <p:txBody>
          <a:bodyPr lIns="0" tIns="0" rIns="0" bIns="0" rtlCol="0" anchor="t">
            <a:spAutoFit/>
          </a:bodyPr>
          <a:lstStyle/>
          <a:p>
            <a:pPr marL="0" lvl="0" indent="0" algn="l">
              <a:lnSpc>
                <a:spcPts val="4096"/>
              </a:lnSpc>
              <a:spcBef>
                <a:spcPct val="0"/>
              </a:spcBef>
            </a:pPr>
            <a:r>
              <a:rPr lang="en-US" sz="3330">
                <a:solidFill>
                  <a:srgbClr val="8AC44F"/>
                </a:solidFill>
                <a:latin typeface="DM Sans Bold Italics"/>
              </a:rPr>
              <a:t>TMP-2023-24-133</a:t>
            </a:r>
          </a:p>
        </p:txBody>
      </p:sp>
      <p:sp>
        <p:nvSpPr>
          <p:cNvPr id="6" name="TextBox 6"/>
          <p:cNvSpPr txBox="1"/>
          <p:nvPr/>
        </p:nvSpPr>
        <p:spPr>
          <a:xfrm>
            <a:off x="8832520" y="9258300"/>
            <a:ext cx="9170754" cy="482992"/>
          </a:xfrm>
          <a:prstGeom prst="rect">
            <a:avLst/>
          </a:prstGeom>
        </p:spPr>
        <p:txBody>
          <a:bodyPr lIns="0" tIns="0" rIns="0" bIns="0" rtlCol="0" anchor="t">
            <a:spAutoFit/>
          </a:bodyPr>
          <a:lstStyle/>
          <a:p>
            <a:pPr marL="0" lvl="0" indent="0" algn="l">
              <a:lnSpc>
                <a:spcPts val="3973"/>
              </a:lnSpc>
              <a:spcBef>
                <a:spcPct val="0"/>
              </a:spcBef>
            </a:pPr>
            <a:r>
              <a:rPr lang="en-US" sz="3230">
                <a:solidFill>
                  <a:srgbClr val="8AC44F"/>
                </a:solidFill>
                <a:latin typeface="DM Sans Bold Italics"/>
              </a:rPr>
              <a:t>Sri Lanka Institute of Information Technology</a:t>
            </a:r>
          </a:p>
        </p:txBody>
      </p:sp>
      <p:sp>
        <p:nvSpPr>
          <p:cNvPr id="7" name="TextBox 7"/>
          <p:cNvSpPr txBox="1"/>
          <p:nvPr/>
        </p:nvSpPr>
        <p:spPr>
          <a:xfrm>
            <a:off x="1302235" y="4776539"/>
            <a:ext cx="15683529" cy="1238250"/>
          </a:xfrm>
          <a:prstGeom prst="rect">
            <a:avLst/>
          </a:prstGeom>
        </p:spPr>
        <p:txBody>
          <a:bodyPr lIns="0" tIns="0" rIns="0" bIns="0" rtlCol="0" anchor="t">
            <a:spAutoFit/>
          </a:bodyPr>
          <a:lstStyle/>
          <a:p>
            <a:pPr algn="ctr">
              <a:lnSpc>
                <a:spcPts val="4854"/>
              </a:lnSpc>
            </a:pPr>
            <a:r>
              <a:rPr lang="en-US" sz="4045">
                <a:solidFill>
                  <a:srgbClr val="8AC44F"/>
                </a:solidFill>
                <a:latin typeface="Now Bold"/>
              </a:rPr>
              <a:t>EMOTION RECOGNITION AND SENTIMENT ANALYSIS FOR RELATIONSHIP IMPROVEMENT </a:t>
            </a:r>
          </a:p>
        </p:txBody>
      </p:sp>
      <p:sp>
        <p:nvSpPr>
          <p:cNvPr id="8" name="TextBox 8"/>
          <p:cNvSpPr txBox="1"/>
          <p:nvPr/>
        </p:nvSpPr>
        <p:spPr>
          <a:xfrm>
            <a:off x="5571902" y="2518943"/>
            <a:ext cx="7144197" cy="1592369"/>
          </a:xfrm>
          <a:prstGeom prst="rect">
            <a:avLst/>
          </a:prstGeom>
        </p:spPr>
        <p:txBody>
          <a:bodyPr lIns="0" tIns="0" rIns="0" bIns="0" rtlCol="0" anchor="t">
            <a:spAutoFit/>
          </a:bodyPr>
          <a:lstStyle/>
          <a:p>
            <a:pPr algn="ctr">
              <a:lnSpc>
                <a:spcPts val="13031"/>
              </a:lnSpc>
              <a:spcBef>
                <a:spcPct val="0"/>
              </a:spcBef>
            </a:pPr>
            <a:r>
              <a:rPr lang="en-US" sz="9308">
                <a:solidFill>
                  <a:srgbClr val="FFFFFF"/>
                </a:solidFill>
                <a:latin typeface="Canva Sans Bold"/>
              </a:rPr>
              <a:t>MOODMate</a:t>
            </a:r>
          </a:p>
        </p:txBody>
      </p:sp>
      <p:sp>
        <p:nvSpPr>
          <p:cNvPr id="9" name="TextBox 9"/>
          <p:cNvSpPr txBox="1"/>
          <p:nvPr/>
        </p:nvSpPr>
        <p:spPr>
          <a:xfrm>
            <a:off x="15204694" y="401389"/>
            <a:ext cx="2708626" cy="501661"/>
          </a:xfrm>
          <a:prstGeom prst="rect">
            <a:avLst/>
          </a:prstGeom>
        </p:spPr>
        <p:txBody>
          <a:bodyPr lIns="0" tIns="0" rIns="0" bIns="0" rtlCol="0" anchor="t">
            <a:spAutoFit/>
          </a:bodyPr>
          <a:lstStyle/>
          <a:p>
            <a:pPr marL="0" lvl="0" indent="0" algn="l">
              <a:lnSpc>
                <a:spcPts val="4096"/>
              </a:lnSpc>
              <a:spcBef>
                <a:spcPct val="0"/>
              </a:spcBef>
            </a:pPr>
            <a:r>
              <a:rPr lang="en-US" sz="3330">
                <a:solidFill>
                  <a:srgbClr val="FFFFFF"/>
                </a:solidFill>
                <a:latin typeface="DM Sans Bold"/>
              </a:rPr>
              <a:t>2023-24-133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grpSp>
        <p:nvGrpSpPr>
          <p:cNvPr id="11" name="Group 11"/>
          <p:cNvGrpSpPr/>
          <p:nvPr/>
        </p:nvGrpSpPr>
        <p:grpSpPr>
          <a:xfrm>
            <a:off x="1028700" y="2483109"/>
            <a:ext cx="11256764" cy="1238882"/>
            <a:chOff x="0" y="0"/>
            <a:chExt cx="2964744" cy="326290"/>
          </a:xfrm>
        </p:grpSpPr>
        <p:sp>
          <p:nvSpPr>
            <p:cNvPr id="12" name="Freeform 12"/>
            <p:cNvSpPr/>
            <p:nvPr/>
          </p:nvSpPr>
          <p:spPr>
            <a:xfrm>
              <a:off x="0" y="0"/>
              <a:ext cx="2964744" cy="326290"/>
            </a:xfrm>
            <a:custGeom>
              <a:avLst/>
              <a:gdLst/>
              <a:ahLst/>
              <a:cxnLst/>
              <a:rect l="l" t="t" r="r" b="b"/>
              <a:pathLst>
                <a:path w="2964744" h="326290">
                  <a:moveTo>
                    <a:pt x="13755" y="0"/>
                  </a:moveTo>
                  <a:lnTo>
                    <a:pt x="2950989" y="0"/>
                  </a:lnTo>
                  <a:cubicBezTo>
                    <a:pt x="2954637" y="0"/>
                    <a:pt x="2958136" y="1449"/>
                    <a:pt x="2960716" y="4029"/>
                  </a:cubicBezTo>
                  <a:cubicBezTo>
                    <a:pt x="2963295" y="6608"/>
                    <a:pt x="2964744" y="10107"/>
                    <a:pt x="2964744" y="13755"/>
                  </a:cubicBezTo>
                  <a:lnTo>
                    <a:pt x="2964744" y="312535"/>
                  </a:lnTo>
                  <a:cubicBezTo>
                    <a:pt x="2964744" y="320132"/>
                    <a:pt x="2958586" y="326290"/>
                    <a:pt x="2950989" y="326290"/>
                  </a:cubicBezTo>
                  <a:lnTo>
                    <a:pt x="13755" y="326290"/>
                  </a:lnTo>
                  <a:cubicBezTo>
                    <a:pt x="10107" y="326290"/>
                    <a:pt x="6608" y="324841"/>
                    <a:pt x="4029" y="322261"/>
                  </a:cubicBezTo>
                  <a:cubicBezTo>
                    <a:pt x="1449" y="319682"/>
                    <a:pt x="0" y="316183"/>
                    <a:pt x="0" y="312535"/>
                  </a:cubicBezTo>
                  <a:lnTo>
                    <a:pt x="0" y="13755"/>
                  </a:lnTo>
                  <a:cubicBezTo>
                    <a:pt x="0" y="10107"/>
                    <a:pt x="1449" y="6608"/>
                    <a:pt x="4029" y="4029"/>
                  </a:cubicBezTo>
                  <a:cubicBezTo>
                    <a:pt x="6608" y="1449"/>
                    <a:pt x="10107" y="0"/>
                    <a:pt x="13755" y="0"/>
                  </a:cubicBezTo>
                  <a:close/>
                </a:path>
              </a:pathLst>
            </a:custGeom>
            <a:gradFill rotWithShape="1">
              <a:gsLst>
                <a:gs pos="0">
                  <a:srgbClr val="FFF7AD">
                    <a:alpha val="41000"/>
                  </a:srgbClr>
                </a:gs>
                <a:gs pos="100000">
                  <a:srgbClr val="FFA9F9">
                    <a:alpha val="41000"/>
                  </a:srgbClr>
                </a:gs>
              </a:gsLst>
              <a:lin ang="0"/>
            </a:gradFill>
            <a:ln w="38100" cap="sq">
              <a:solidFill>
                <a:srgbClr val="FFFBFB">
                  <a:alpha val="40784"/>
                </a:srgbClr>
              </a:solidFill>
              <a:prstDash val="solid"/>
              <a:miter/>
            </a:ln>
          </p:spPr>
        </p:sp>
        <p:sp>
          <p:nvSpPr>
            <p:cNvPr id="13" name="TextBox 13"/>
            <p:cNvSpPr txBox="1"/>
            <p:nvPr/>
          </p:nvSpPr>
          <p:spPr>
            <a:xfrm>
              <a:off x="0" y="-19050"/>
              <a:ext cx="2964744" cy="345340"/>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1028700" y="3904618"/>
            <a:ext cx="11256764" cy="1801456"/>
            <a:chOff x="0" y="0"/>
            <a:chExt cx="2964744" cy="474457"/>
          </a:xfrm>
        </p:grpSpPr>
        <p:sp>
          <p:nvSpPr>
            <p:cNvPr id="15" name="Freeform 15"/>
            <p:cNvSpPr/>
            <p:nvPr/>
          </p:nvSpPr>
          <p:spPr>
            <a:xfrm>
              <a:off x="0" y="0"/>
              <a:ext cx="2964744" cy="474457"/>
            </a:xfrm>
            <a:custGeom>
              <a:avLst/>
              <a:gdLst/>
              <a:ahLst/>
              <a:cxnLst/>
              <a:rect l="l" t="t" r="r" b="b"/>
              <a:pathLst>
                <a:path w="2964744" h="474457">
                  <a:moveTo>
                    <a:pt x="13755" y="0"/>
                  </a:moveTo>
                  <a:lnTo>
                    <a:pt x="2950989" y="0"/>
                  </a:lnTo>
                  <a:cubicBezTo>
                    <a:pt x="2954637" y="0"/>
                    <a:pt x="2958136" y="1449"/>
                    <a:pt x="2960716" y="4029"/>
                  </a:cubicBezTo>
                  <a:cubicBezTo>
                    <a:pt x="2963295" y="6608"/>
                    <a:pt x="2964744" y="10107"/>
                    <a:pt x="2964744" y="13755"/>
                  </a:cubicBezTo>
                  <a:lnTo>
                    <a:pt x="2964744" y="460702"/>
                  </a:lnTo>
                  <a:cubicBezTo>
                    <a:pt x="2964744" y="468299"/>
                    <a:pt x="2958586" y="474457"/>
                    <a:pt x="2950989" y="474457"/>
                  </a:cubicBezTo>
                  <a:lnTo>
                    <a:pt x="13755" y="474457"/>
                  </a:lnTo>
                  <a:cubicBezTo>
                    <a:pt x="10107" y="474457"/>
                    <a:pt x="6608" y="473008"/>
                    <a:pt x="4029" y="470429"/>
                  </a:cubicBezTo>
                  <a:cubicBezTo>
                    <a:pt x="1449" y="467849"/>
                    <a:pt x="0" y="464350"/>
                    <a:pt x="0" y="460702"/>
                  </a:cubicBezTo>
                  <a:lnTo>
                    <a:pt x="0" y="13755"/>
                  </a:lnTo>
                  <a:cubicBezTo>
                    <a:pt x="0" y="10107"/>
                    <a:pt x="1449" y="6608"/>
                    <a:pt x="4029" y="4029"/>
                  </a:cubicBezTo>
                  <a:cubicBezTo>
                    <a:pt x="6608" y="1449"/>
                    <a:pt x="10107" y="0"/>
                    <a:pt x="13755" y="0"/>
                  </a:cubicBezTo>
                  <a:close/>
                </a:path>
              </a:pathLst>
            </a:custGeom>
            <a:gradFill rotWithShape="1">
              <a:gsLst>
                <a:gs pos="0">
                  <a:srgbClr val="FFF7AD">
                    <a:alpha val="41000"/>
                  </a:srgbClr>
                </a:gs>
                <a:gs pos="100000">
                  <a:srgbClr val="FFA9F9">
                    <a:alpha val="41000"/>
                  </a:srgbClr>
                </a:gs>
              </a:gsLst>
              <a:lin ang="0"/>
            </a:gradFill>
            <a:ln w="38100" cap="sq">
              <a:solidFill>
                <a:srgbClr val="FFFBFB">
                  <a:alpha val="40784"/>
                </a:srgbClr>
              </a:solidFill>
              <a:prstDash val="solid"/>
              <a:miter/>
            </a:ln>
          </p:spPr>
        </p:sp>
        <p:sp>
          <p:nvSpPr>
            <p:cNvPr id="16" name="TextBox 16"/>
            <p:cNvSpPr txBox="1"/>
            <p:nvPr/>
          </p:nvSpPr>
          <p:spPr>
            <a:xfrm>
              <a:off x="0" y="-19050"/>
              <a:ext cx="2964744" cy="493507"/>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1028700" y="5887049"/>
            <a:ext cx="11256764" cy="1238882"/>
            <a:chOff x="0" y="0"/>
            <a:chExt cx="2964744" cy="326290"/>
          </a:xfrm>
        </p:grpSpPr>
        <p:sp>
          <p:nvSpPr>
            <p:cNvPr id="18" name="Freeform 18"/>
            <p:cNvSpPr/>
            <p:nvPr/>
          </p:nvSpPr>
          <p:spPr>
            <a:xfrm>
              <a:off x="0" y="0"/>
              <a:ext cx="2964744" cy="326290"/>
            </a:xfrm>
            <a:custGeom>
              <a:avLst/>
              <a:gdLst/>
              <a:ahLst/>
              <a:cxnLst/>
              <a:rect l="l" t="t" r="r" b="b"/>
              <a:pathLst>
                <a:path w="2964744" h="326290">
                  <a:moveTo>
                    <a:pt x="13755" y="0"/>
                  </a:moveTo>
                  <a:lnTo>
                    <a:pt x="2950989" y="0"/>
                  </a:lnTo>
                  <a:cubicBezTo>
                    <a:pt x="2954637" y="0"/>
                    <a:pt x="2958136" y="1449"/>
                    <a:pt x="2960716" y="4029"/>
                  </a:cubicBezTo>
                  <a:cubicBezTo>
                    <a:pt x="2963295" y="6608"/>
                    <a:pt x="2964744" y="10107"/>
                    <a:pt x="2964744" y="13755"/>
                  </a:cubicBezTo>
                  <a:lnTo>
                    <a:pt x="2964744" y="312535"/>
                  </a:lnTo>
                  <a:cubicBezTo>
                    <a:pt x="2964744" y="320132"/>
                    <a:pt x="2958586" y="326290"/>
                    <a:pt x="2950989" y="326290"/>
                  </a:cubicBezTo>
                  <a:lnTo>
                    <a:pt x="13755" y="326290"/>
                  </a:lnTo>
                  <a:cubicBezTo>
                    <a:pt x="10107" y="326290"/>
                    <a:pt x="6608" y="324841"/>
                    <a:pt x="4029" y="322261"/>
                  </a:cubicBezTo>
                  <a:cubicBezTo>
                    <a:pt x="1449" y="319682"/>
                    <a:pt x="0" y="316183"/>
                    <a:pt x="0" y="312535"/>
                  </a:cubicBezTo>
                  <a:lnTo>
                    <a:pt x="0" y="13755"/>
                  </a:lnTo>
                  <a:cubicBezTo>
                    <a:pt x="0" y="10107"/>
                    <a:pt x="1449" y="6608"/>
                    <a:pt x="4029" y="4029"/>
                  </a:cubicBezTo>
                  <a:cubicBezTo>
                    <a:pt x="6608" y="1449"/>
                    <a:pt x="10107" y="0"/>
                    <a:pt x="13755" y="0"/>
                  </a:cubicBezTo>
                  <a:close/>
                </a:path>
              </a:pathLst>
            </a:custGeom>
            <a:gradFill rotWithShape="1">
              <a:gsLst>
                <a:gs pos="0">
                  <a:srgbClr val="FFF7AD">
                    <a:alpha val="41000"/>
                  </a:srgbClr>
                </a:gs>
                <a:gs pos="100000">
                  <a:srgbClr val="FFA9F9">
                    <a:alpha val="41000"/>
                  </a:srgbClr>
                </a:gs>
              </a:gsLst>
              <a:lin ang="0"/>
            </a:gradFill>
            <a:ln w="38100" cap="sq">
              <a:solidFill>
                <a:srgbClr val="FFFBFB">
                  <a:alpha val="40784"/>
                </a:srgbClr>
              </a:solidFill>
              <a:prstDash val="solid"/>
              <a:miter/>
            </a:ln>
          </p:spPr>
        </p:sp>
        <p:sp>
          <p:nvSpPr>
            <p:cNvPr id="19" name="TextBox 19"/>
            <p:cNvSpPr txBox="1"/>
            <p:nvPr/>
          </p:nvSpPr>
          <p:spPr>
            <a:xfrm>
              <a:off x="0" y="-19050"/>
              <a:ext cx="2964744" cy="345340"/>
            </a:xfrm>
            <a:prstGeom prst="rect">
              <a:avLst/>
            </a:prstGeom>
          </p:spPr>
          <p:txBody>
            <a:bodyPr lIns="50800" tIns="50800" rIns="50800" bIns="50800" rtlCol="0" anchor="ctr"/>
            <a:lstStyle/>
            <a:p>
              <a:pPr algn="ctr">
                <a:lnSpc>
                  <a:spcPts val="2859"/>
                </a:lnSpc>
              </a:pPr>
              <a:endParaRPr/>
            </a:p>
          </p:txBody>
        </p:sp>
      </p:grpSp>
      <p:grpSp>
        <p:nvGrpSpPr>
          <p:cNvPr id="20" name="Group 20"/>
          <p:cNvGrpSpPr/>
          <p:nvPr/>
        </p:nvGrpSpPr>
        <p:grpSpPr>
          <a:xfrm>
            <a:off x="1028700" y="7306906"/>
            <a:ext cx="11256764" cy="1238882"/>
            <a:chOff x="0" y="0"/>
            <a:chExt cx="2964744" cy="326290"/>
          </a:xfrm>
        </p:grpSpPr>
        <p:sp>
          <p:nvSpPr>
            <p:cNvPr id="21" name="Freeform 21"/>
            <p:cNvSpPr/>
            <p:nvPr/>
          </p:nvSpPr>
          <p:spPr>
            <a:xfrm>
              <a:off x="0" y="0"/>
              <a:ext cx="2964744" cy="326290"/>
            </a:xfrm>
            <a:custGeom>
              <a:avLst/>
              <a:gdLst/>
              <a:ahLst/>
              <a:cxnLst/>
              <a:rect l="l" t="t" r="r" b="b"/>
              <a:pathLst>
                <a:path w="2964744" h="326290">
                  <a:moveTo>
                    <a:pt x="13755" y="0"/>
                  </a:moveTo>
                  <a:lnTo>
                    <a:pt x="2950989" y="0"/>
                  </a:lnTo>
                  <a:cubicBezTo>
                    <a:pt x="2954637" y="0"/>
                    <a:pt x="2958136" y="1449"/>
                    <a:pt x="2960716" y="4029"/>
                  </a:cubicBezTo>
                  <a:cubicBezTo>
                    <a:pt x="2963295" y="6608"/>
                    <a:pt x="2964744" y="10107"/>
                    <a:pt x="2964744" y="13755"/>
                  </a:cubicBezTo>
                  <a:lnTo>
                    <a:pt x="2964744" y="312535"/>
                  </a:lnTo>
                  <a:cubicBezTo>
                    <a:pt x="2964744" y="320132"/>
                    <a:pt x="2958586" y="326290"/>
                    <a:pt x="2950989" y="326290"/>
                  </a:cubicBezTo>
                  <a:lnTo>
                    <a:pt x="13755" y="326290"/>
                  </a:lnTo>
                  <a:cubicBezTo>
                    <a:pt x="10107" y="326290"/>
                    <a:pt x="6608" y="324841"/>
                    <a:pt x="4029" y="322261"/>
                  </a:cubicBezTo>
                  <a:cubicBezTo>
                    <a:pt x="1449" y="319682"/>
                    <a:pt x="0" y="316183"/>
                    <a:pt x="0" y="312535"/>
                  </a:cubicBezTo>
                  <a:lnTo>
                    <a:pt x="0" y="13755"/>
                  </a:lnTo>
                  <a:cubicBezTo>
                    <a:pt x="0" y="10107"/>
                    <a:pt x="1449" y="6608"/>
                    <a:pt x="4029" y="4029"/>
                  </a:cubicBezTo>
                  <a:cubicBezTo>
                    <a:pt x="6608" y="1449"/>
                    <a:pt x="10107" y="0"/>
                    <a:pt x="13755" y="0"/>
                  </a:cubicBezTo>
                  <a:close/>
                </a:path>
              </a:pathLst>
            </a:custGeom>
            <a:gradFill rotWithShape="1">
              <a:gsLst>
                <a:gs pos="0">
                  <a:srgbClr val="FFF7AD">
                    <a:alpha val="41000"/>
                  </a:srgbClr>
                </a:gs>
                <a:gs pos="100000">
                  <a:srgbClr val="FFA9F9">
                    <a:alpha val="41000"/>
                  </a:srgbClr>
                </a:gs>
              </a:gsLst>
              <a:lin ang="0"/>
            </a:gradFill>
            <a:ln w="38100" cap="sq">
              <a:solidFill>
                <a:srgbClr val="FFFBFB">
                  <a:alpha val="40784"/>
                </a:srgbClr>
              </a:solidFill>
              <a:prstDash val="solid"/>
              <a:miter/>
            </a:ln>
          </p:spPr>
        </p:sp>
        <p:sp>
          <p:nvSpPr>
            <p:cNvPr id="22" name="TextBox 22"/>
            <p:cNvSpPr txBox="1"/>
            <p:nvPr/>
          </p:nvSpPr>
          <p:spPr>
            <a:xfrm>
              <a:off x="0" y="-19050"/>
              <a:ext cx="2964744" cy="345340"/>
            </a:xfrm>
            <a:prstGeom prst="rect">
              <a:avLst/>
            </a:prstGeom>
          </p:spPr>
          <p:txBody>
            <a:bodyPr lIns="50800" tIns="50800" rIns="50800" bIns="50800" rtlCol="0" anchor="ctr"/>
            <a:lstStyle/>
            <a:p>
              <a:pPr algn="ctr">
                <a:lnSpc>
                  <a:spcPts val="2859"/>
                </a:lnSpc>
              </a:pPr>
              <a:endParaRPr/>
            </a:p>
          </p:txBody>
        </p:sp>
      </p:grpSp>
      <p:sp>
        <p:nvSpPr>
          <p:cNvPr id="23" name="Freeform 23"/>
          <p:cNvSpPr/>
          <p:nvPr/>
        </p:nvSpPr>
        <p:spPr>
          <a:xfrm>
            <a:off x="10867841" y="2667330"/>
            <a:ext cx="785923" cy="870441"/>
          </a:xfrm>
          <a:custGeom>
            <a:avLst/>
            <a:gdLst/>
            <a:ahLst/>
            <a:cxnLst/>
            <a:rect l="l" t="t" r="r" b="b"/>
            <a:pathLst>
              <a:path w="785923" h="870441">
                <a:moveTo>
                  <a:pt x="0" y="0"/>
                </a:moveTo>
                <a:lnTo>
                  <a:pt x="785923" y="0"/>
                </a:lnTo>
                <a:lnTo>
                  <a:pt x="785923" y="870441"/>
                </a:lnTo>
                <a:lnTo>
                  <a:pt x="0" y="8704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a:off x="10867841" y="4323377"/>
            <a:ext cx="996870" cy="996870"/>
          </a:xfrm>
          <a:custGeom>
            <a:avLst/>
            <a:gdLst/>
            <a:ahLst/>
            <a:cxnLst/>
            <a:rect l="l" t="t" r="r" b="b"/>
            <a:pathLst>
              <a:path w="996870" h="996870">
                <a:moveTo>
                  <a:pt x="0" y="0"/>
                </a:moveTo>
                <a:lnTo>
                  <a:pt x="996869" y="0"/>
                </a:lnTo>
                <a:lnTo>
                  <a:pt x="996869" y="996869"/>
                </a:lnTo>
                <a:lnTo>
                  <a:pt x="0" y="9968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Freeform 25"/>
          <p:cNvSpPr/>
          <p:nvPr/>
        </p:nvSpPr>
        <p:spPr>
          <a:xfrm>
            <a:off x="10867841" y="6077549"/>
            <a:ext cx="1124367" cy="858607"/>
          </a:xfrm>
          <a:custGeom>
            <a:avLst/>
            <a:gdLst/>
            <a:ahLst/>
            <a:cxnLst/>
            <a:rect l="l" t="t" r="r" b="b"/>
            <a:pathLst>
              <a:path w="1124367" h="858607">
                <a:moveTo>
                  <a:pt x="0" y="0"/>
                </a:moveTo>
                <a:lnTo>
                  <a:pt x="1124366" y="0"/>
                </a:lnTo>
                <a:lnTo>
                  <a:pt x="1124366" y="858607"/>
                </a:lnTo>
                <a:lnTo>
                  <a:pt x="0" y="8586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6" name="Freeform 26"/>
          <p:cNvSpPr/>
          <p:nvPr/>
        </p:nvSpPr>
        <p:spPr>
          <a:xfrm>
            <a:off x="11051066" y="7697431"/>
            <a:ext cx="757915" cy="610029"/>
          </a:xfrm>
          <a:custGeom>
            <a:avLst/>
            <a:gdLst/>
            <a:ahLst/>
            <a:cxnLst/>
            <a:rect l="l" t="t" r="r" b="b"/>
            <a:pathLst>
              <a:path w="757915" h="610029">
                <a:moveTo>
                  <a:pt x="0" y="0"/>
                </a:moveTo>
                <a:lnTo>
                  <a:pt x="757916" y="0"/>
                </a:lnTo>
                <a:lnTo>
                  <a:pt x="757916" y="610029"/>
                </a:lnTo>
                <a:lnTo>
                  <a:pt x="0" y="6100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7" name="TextBox 27"/>
          <p:cNvSpPr txBox="1"/>
          <p:nvPr/>
        </p:nvSpPr>
        <p:spPr>
          <a:xfrm>
            <a:off x="12285464" y="914400"/>
            <a:ext cx="4973836"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Methodology</a:t>
            </a:r>
          </a:p>
        </p:txBody>
      </p:sp>
      <p:sp>
        <p:nvSpPr>
          <p:cNvPr id="28" name="TextBox 28"/>
          <p:cNvSpPr txBox="1"/>
          <p:nvPr/>
        </p:nvSpPr>
        <p:spPr>
          <a:xfrm>
            <a:off x="1028700" y="1263650"/>
            <a:ext cx="5960745" cy="679450"/>
          </a:xfrm>
          <a:prstGeom prst="rect">
            <a:avLst/>
          </a:prstGeom>
        </p:spPr>
        <p:txBody>
          <a:bodyPr lIns="0" tIns="0" rIns="0" bIns="0" rtlCol="0" anchor="t">
            <a:spAutoFit/>
          </a:bodyPr>
          <a:lstStyle/>
          <a:p>
            <a:pPr marL="0" lvl="0" indent="0" algn="l">
              <a:lnSpc>
                <a:spcPts val="5599"/>
              </a:lnSpc>
              <a:spcBef>
                <a:spcPct val="0"/>
              </a:spcBef>
            </a:pPr>
            <a:r>
              <a:rPr lang="en-US" sz="3999">
                <a:solidFill>
                  <a:srgbClr val="000000"/>
                </a:solidFill>
                <a:latin typeface="Canva Sans Bold"/>
              </a:rPr>
              <a:t>Evidence of Completion</a:t>
            </a:r>
          </a:p>
        </p:txBody>
      </p:sp>
      <p:sp>
        <p:nvSpPr>
          <p:cNvPr id="29" name="TextBox 29"/>
          <p:cNvSpPr txBox="1"/>
          <p:nvPr/>
        </p:nvSpPr>
        <p:spPr>
          <a:xfrm>
            <a:off x="1403749" y="2790828"/>
            <a:ext cx="8421291" cy="580390"/>
          </a:xfrm>
          <a:prstGeom prst="rect">
            <a:avLst/>
          </a:prstGeom>
        </p:spPr>
        <p:txBody>
          <a:bodyPr lIns="0" tIns="0" rIns="0" bIns="0" rtlCol="0" anchor="t">
            <a:spAutoFit/>
          </a:bodyPr>
          <a:lstStyle/>
          <a:p>
            <a:pPr algn="just">
              <a:lnSpc>
                <a:spcPts val="4759"/>
              </a:lnSpc>
            </a:pPr>
            <a:r>
              <a:rPr lang="en-US" sz="3399">
                <a:solidFill>
                  <a:srgbClr val="000000"/>
                </a:solidFill>
                <a:latin typeface="Canva Sans"/>
              </a:rPr>
              <a:t>Data Collection and Backstory Creations</a:t>
            </a:r>
          </a:p>
        </p:txBody>
      </p:sp>
      <p:sp>
        <p:nvSpPr>
          <p:cNvPr id="30" name="TextBox 30"/>
          <p:cNvSpPr txBox="1"/>
          <p:nvPr/>
        </p:nvSpPr>
        <p:spPr>
          <a:xfrm>
            <a:off x="1403749" y="4198241"/>
            <a:ext cx="8421291" cy="1180465"/>
          </a:xfrm>
          <a:prstGeom prst="rect">
            <a:avLst/>
          </a:prstGeom>
        </p:spPr>
        <p:txBody>
          <a:bodyPr lIns="0" tIns="0" rIns="0" bIns="0" rtlCol="0" anchor="t">
            <a:spAutoFit/>
          </a:bodyPr>
          <a:lstStyle/>
          <a:p>
            <a:pPr algn="l">
              <a:lnSpc>
                <a:spcPts val="4759"/>
              </a:lnSpc>
            </a:pPr>
            <a:r>
              <a:rPr lang="en-US" sz="3399">
                <a:solidFill>
                  <a:srgbClr val="000000"/>
                </a:solidFill>
                <a:latin typeface="Canva Sans"/>
              </a:rPr>
              <a:t>OpenAI, AWS polly and 3rd party API testing and integration</a:t>
            </a:r>
          </a:p>
        </p:txBody>
      </p:sp>
      <p:sp>
        <p:nvSpPr>
          <p:cNvPr id="31" name="TextBox 31"/>
          <p:cNvSpPr txBox="1"/>
          <p:nvPr/>
        </p:nvSpPr>
        <p:spPr>
          <a:xfrm>
            <a:off x="1403749" y="6172799"/>
            <a:ext cx="8421291" cy="580390"/>
          </a:xfrm>
          <a:prstGeom prst="rect">
            <a:avLst/>
          </a:prstGeom>
        </p:spPr>
        <p:txBody>
          <a:bodyPr lIns="0" tIns="0" rIns="0" bIns="0" rtlCol="0" anchor="t">
            <a:spAutoFit/>
          </a:bodyPr>
          <a:lstStyle/>
          <a:p>
            <a:pPr algn="l">
              <a:lnSpc>
                <a:spcPts val="4759"/>
              </a:lnSpc>
            </a:pPr>
            <a:r>
              <a:rPr lang="en-US" sz="3399">
                <a:solidFill>
                  <a:srgbClr val="000000"/>
                </a:solidFill>
                <a:latin typeface="Canva Sans"/>
              </a:rPr>
              <a:t>Build the runtime and Environment</a:t>
            </a:r>
          </a:p>
        </p:txBody>
      </p:sp>
      <p:sp>
        <p:nvSpPr>
          <p:cNvPr id="32" name="TextBox 32"/>
          <p:cNvSpPr txBox="1"/>
          <p:nvPr/>
        </p:nvSpPr>
        <p:spPr>
          <a:xfrm>
            <a:off x="1403749" y="7602814"/>
            <a:ext cx="8421291" cy="580390"/>
          </a:xfrm>
          <a:prstGeom prst="rect">
            <a:avLst/>
          </a:prstGeom>
        </p:spPr>
        <p:txBody>
          <a:bodyPr lIns="0" tIns="0" rIns="0" bIns="0" rtlCol="0" anchor="t">
            <a:spAutoFit/>
          </a:bodyPr>
          <a:lstStyle/>
          <a:p>
            <a:pPr algn="l">
              <a:lnSpc>
                <a:spcPts val="4759"/>
              </a:lnSpc>
            </a:pPr>
            <a:r>
              <a:rPr lang="en-US" sz="3399">
                <a:solidFill>
                  <a:srgbClr val="000000"/>
                </a:solidFill>
                <a:latin typeface="Canva Sans"/>
              </a:rPr>
              <a:t>Display the results in Unity Runtime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sp>
        <p:nvSpPr>
          <p:cNvPr id="11" name="Freeform 11"/>
          <p:cNvSpPr/>
          <p:nvPr/>
        </p:nvSpPr>
        <p:spPr>
          <a:xfrm>
            <a:off x="1028700" y="2523810"/>
            <a:ext cx="7405615" cy="3117937"/>
          </a:xfrm>
          <a:custGeom>
            <a:avLst/>
            <a:gdLst/>
            <a:ahLst/>
            <a:cxnLst/>
            <a:rect l="l" t="t" r="r" b="b"/>
            <a:pathLst>
              <a:path w="7405615" h="3117937">
                <a:moveTo>
                  <a:pt x="0" y="0"/>
                </a:moveTo>
                <a:lnTo>
                  <a:pt x="7405615" y="0"/>
                </a:lnTo>
                <a:lnTo>
                  <a:pt x="7405615" y="3117937"/>
                </a:lnTo>
                <a:lnTo>
                  <a:pt x="0" y="3117937"/>
                </a:lnTo>
                <a:lnTo>
                  <a:pt x="0" y="0"/>
                </a:lnTo>
                <a:close/>
              </a:path>
            </a:pathLst>
          </a:custGeom>
          <a:blipFill>
            <a:blip r:embed="rId5"/>
            <a:stretch>
              <a:fillRect/>
            </a:stretch>
          </a:blipFill>
        </p:spPr>
      </p:sp>
      <p:sp>
        <p:nvSpPr>
          <p:cNvPr id="12" name="Freeform 12"/>
          <p:cNvSpPr/>
          <p:nvPr/>
        </p:nvSpPr>
        <p:spPr>
          <a:xfrm>
            <a:off x="8929681" y="2523810"/>
            <a:ext cx="2903428" cy="3106989"/>
          </a:xfrm>
          <a:custGeom>
            <a:avLst/>
            <a:gdLst/>
            <a:ahLst/>
            <a:cxnLst/>
            <a:rect l="l" t="t" r="r" b="b"/>
            <a:pathLst>
              <a:path w="2903428" h="3106989">
                <a:moveTo>
                  <a:pt x="0" y="0"/>
                </a:moveTo>
                <a:lnTo>
                  <a:pt x="2903428" y="0"/>
                </a:lnTo>
                <a:lnTo>
                  <a:pt x="2903428" y="3106989"/>
                </a:lnTo>
                <a:lnTo>
                  <a:pt x="0" y="3106989"/>
                </a:lnTo>
                <a:lnTo>
                  <a:pt x="0" y="0"/>
                </a:lnTo>
                <a:close/>
              </a:path>
            </a:pathLst>
          </a:custGeom>
          <a:blipFill>
            <a:blip r:embed="rId6"/>
            <a:stretch>
              <a:fillRect/>
            </a:stretch>
          </a:blipFill>
        </p:spPr>
      </p:sp>
      <p:sp>
        <p:nvSpPr>
          <p:cNvPr id="13" name="Freeform 13"/>
          <p:cNvSpPr/>
          <p:nvPr/>
        </p:nvSpPr>
        <p:spPr>
          <a:xfrm>
            <a:off x="2100269" y="5963782"/>
            <a:ext cx="5952703" cy="2938014"/>
          </a:xfrm>
          <a:custGeom>
            <a:avLst/>
            <a:gdLst/>
            <a:ahLst/>
            <a:cxnLst/>
            <a:rect l="l" t="t" r="r" b="b"/>
            <a:pathLst>
              <a:path w="5952703" h="2938014">
                <a:moveTo>
                  <a:pt x="0" y="0"/>
                </a:moveTo>
                <a:lnTo>
                  <a:pt x="5952703" y="0"/>
                </a:lnTo>
                <a:lnTo>
                  <a:pt x="5952703" y="2938014"/>
                </a:lnTo>
                <a:lnTo>
                  <a:pt x="0" y="2938014"/>
                </a:lnTo>
                <a:lnTo>
                  <a:pt x="0" y="0"/>
                </a:lnTo>
                <a:close/>
              </a:path>
            </a:pathLst>
          </a:custGeom>
          <a:blipFill>
            <a:blip r:embed="rId7"/>
            <a:stretch>
              <a:fillRect/>
            </a:stretch>
          </a:blipFill>
        </p:spPr>
      </p:sp>
      <p:sp>
        <p:nvSpPr>
          <p:cNvPr id="14" name="Freeform 14"/>
          <p:cNvSpPr/>
          <p:nvPr/>
        </p:nvSpPr>
        <p:spPr>
          <a:xfrm>
            <a:off x="9594036" y="5377003"/>
            <a:ext cx="3937854" cy="3697673"/>
          </a:xfrm>
          <a:custGeom>
            <a:avLst/>
            <a:gdLst/>
            <a:ahLst/>
            <a:cxnLst/>
            <a:rect l="l" t="t" r="r" b="b"/>
            <a:pathLst>
              <a:path w="3937854" h="3697673">
                <a:moveTo>
                  <a:pt x="0" y="0"/>
                </a:moveTo>
                <a:lnTo>
                  <a:pt x="3937854" y="0"/>
                </a:lnTo>
                <a:lnTo>
                  <a:pt x="3937854" y="3697673"/>
                </a:lnTo>
                <a:lnTo>
                  <a:pt x="0" y="3697673"/>
                </a:lnTo>
                <a:lnTo>
                  <a:pt x="0" y="0"/>
                </a:lnTo>
                <a:close/>
              </a:path>
            </a:pathLst>
          </a:custGeom>
          <a:blipFill>
            <a:blip r:embed="rId8"/>
            <a:stretch>
              <a:fillRect/>
            </a:stretch>
          </a:blipFill>
        </p:spPr>
      </p:sp>
      <p:sp>
        <p:nvSpPr>
          <p:cNvPr id="15" name="TextBox 15"/>
          <p:cNvSpPr txBox="1"/>
          <p:nvPr/>
        </p:nvSpPr>
        <p:spPr>
          <a:xfrm>
            <a:off x="12285464" y="914400"/>
            <a:ext cx="4973836"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Methodology</a:t>
            </a:r>
          </a:p>
        </p:txBody>
      </p:sp>
      <p:sp>
        <p:nvSpPr>
          <p:cNvPr id="16" name="TextBox 16"/>
          <p:cNvSpPr txBox="1"/>
          <p:nvPr/>
        </p:nvSpPr>
        <p:spPr>
          <a:xfrm>
            <a:off x="1028700" y="1263650"/>
            <a:ext cx="10056139" cy="679450"/>
          </a:xfrm>
          <a:prstGeom prst="rect">
            <a:avLst/>
          </a:prstGeom>
        </p:spPr>
        <p:txBody>
          <a:bodyPr lIns="0" tIns="0" rIns="0" bIns="0" rtlCol="0" anchor="t">
            <a:spAutoFit/>
          </a:bodyPr>
          <a:lstStyle/>
          <a:p>
            <a:pPr marL="0" lvl="0" indent="0" algn="l">
              <a:lnSpc>
                <a:spcPts val="5599"/>
              </a:lnSpc>
              <a:spcBef>
                <a:spcPct val="0"/>
              </a:spcBef>
            </a:pPr>
            <a:r>
              <a:rPr lang="en-US" sz="3999">
                <a:solidFill>
                  <a:srgbClr val="000000"/>
                </a:solidFill>
                <a:latin typeface="Canva Sans Bold"/>
              </a:rPr>
              <a:t>Data Collection and Backstory Creations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sp>
        <p:nvSpPr>
          <p:cNvPr id="11" name="Freeform 11"/>
          <p:cNvSpPr/>
          <p:nvPr/>
        </p:nvSpPr>
        <p:spPr>
          <a:xfrm>
            <a:off x="1028700" y="2797612"/>
            <a:ext cx="7222143" cy="4691777"/>
          </a:xfrm>
          <a:custGeom>
            <a:avLst/>
            <a:gdLst/>
            <a:ahLst/>
            <a:cxnLst/>
            <a:rect l="l" t="t" r="r" b="b"/>
            <a:pathLst>
              <a:path w="7222143" h="4691777">
                <a:moveTo>
                  <a:pt x="0" y="0"/>
                </a:moveTo>
                <a:lnTo>
                  <a:pt x="7222143" y="0"/>
                </a:lnTo>
                <a:lnTo>
                  <a:pt x="7222143" y="4691776"/>
                </a:lnTo>
                <a:lnTo>
                  <a:pt x="0" y="4691776"/>
                </a:lnTo>
                <a:lnTo>
                  <a:pt x="0" y="0"/>
                </a:lnTo>
                <a:close/>
              </a:path>
            </a:pathLst>
          </a:custGeom>
          <a:blipFill>
            <a:blip r:embed="rId5"/>
            <a:stretch>
              <a:fillRect l="-6195" t="-10299" r="-28746"/>
            </a:stretch>
          </a:blipFill>
        </p:spPr>
      </p:sp>
      <p:sp>
        <p:nvSpPr>
          <p:cNvPr id="12" name="Freeform 12"/>
          <p:cNvSpPr/>
          <p:nvPr/>
        </p:nvSpPr>
        <p:spPr>
          <a:xfrm>
            <a:off x="8351820" y="2797612"/>
            <a:ext cx="6949686" cy="3445280"/>
          </a:xfrm>
          <a:custGeom>
            <a:avLst/>
            <a:gdLst/>
            <a:ahLst/>
            <a:cxnLst/>
            <a:rect l="l" t="t" r="r" b="b"/>
            <a:pathLst>
              <a:path w="6949686" h="3445280">
                <a:moveTo>
                  <a:pt x="0" y="0"/>
                </a:moveTo>
                <a:lnTo>
                  <a:pt x="6949686" y="0"/>
                </a:lnTo>
                <a:lnTo>
                  <a:pt x="6949686" y="3445279"/>
                </a:lnTo>
                <a:lnTo>
                  <a:pt x="0" y="3445279"/>
                </a:lnTo>
                <a:lnTo>
                  <a:pt x="0" y="0"/>
                </a:lnTo>
                <a:close/>
              </a:path>
            </a:pathLst>
          </a:custGeom>
          <a:blipFill>
            <a:blip r:embed="rId6"/>
            <a:stretch>
              <a:fillRect l="-5917" t="-21292" r="-33610"/>
            </a:stretch>
          </a:blipFill>
        </p:spPr>
      </p:sp>
      <p:sp>
        <p:nvSpPr>
          <p:cNvPr id="13" name="Freeform 13"/>
          <p:cNvSpPr/>
          <p:nvPr/>
        </p:nvSpPr>
        <p:spPr>
          <a:xfrm>
            <a:off x="9463586" y="1485900"/>
            <a:ext cx="853944" cy="707997"/>
          </a:xfrm>
          <a:custGeom>
            <a:avLst/>
            <a:gdLst/>
            <a:ahLst/>
            <a:cxnLst/>
            <a:rect l="l" t="t" r="r" b="b"/>
            <a:pathLst>
              <a:path w="853944" h="707997">
                <a:moveTo>
                  <a:pt x="0" y="0"/>
                </a:moveTo>
                <a:lnTo>
                  <a:pt x="853944" y="0"/>
                </a:lnTo>
                <a:lnTo>
                  <a:pt x="853944" y="707997"/>
                </a:lnTo>
                <a:lnTo>
                  <a:pt x="0" y="7079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12285464" y="914400"/>
            <a:ext cx="4973836"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Methodology</a:t>
            </a:r>
          </a:p>
        </p:txBody>
      </p:sp>
      <p:sp>
        <p:nvSpPr>
          <p:cNvPr id="15" name="TextBox 15"/>
          <p:cNvSpPr txBox="1"/>
          <p:nvPr/>
        </p:nvSpPr>
        <p:spPr>
          <a:xfrm>
            <a:off x="1028700" y="1263650"/>
            <a:ext cx="8229838" cy="1384300"/>
          </a:xfrm>
          <a:prstGeom prst="rect">
            <a:avLst/>
          </a:prstGeom>
        </p:spPr>
        <p:txBody>
          <a:bodyPr lIns="0" tIns="0" rIns="0" bIns="0" rtlCol="0" anchor="t">
            <a:spAutoFit/>
          </a:bodyPr>
          <a:lstStyle/>
          <a:p>
            <a:pPr algn="l">
              <a:lnSpc>
                <a:spcPts val="5599"/>
              </a:lnSpc>
            </a:pPr>
            <a:r>
              <a:rPr lang="en-US" sz="3999">
                <a:solidFill>
                  <a:srgbClr val="000000"/>
                </a:solidFill>
                <a:latin typeface="Canva Sans Bold"/>
              </a:rPr>
              <a:t>OpenAI, AWS polly and 3rd party </a:t>
            </a:r>
          </a:p>
          <a:p>
            <a:pPr marL="0" lvl="0" indent="0" algn="l">
              <a:lnSpc>
                <a:spcPts val="5599"/>
              </a:lnSpc>
              <a:spcBef>
                <a:spcPct val="0"/>
              </a:spcBef>
            </a:pPr>
            <a:r>
              <a:rPr lang="en-US" sz="3999">
                <a:solidFill>
                  <a:srgbClr val="000000"/>
                </a:solidFill>
                <a:latin typeface="Canva Sans Bold"/>
              </a:rPr>
              <a:t>API integration</a:t>
            </a:r>
          </a:p>
        </p:txBody>
      </p:sp>
      <p:sp>
        <p:nvSpPr>
          <p:cNvPr id="16" name="TextBox 16"/>
          <p:cNvSpPr txBox="1"/>
          <p:nvPr/>
        </p:nvSpPr>
        <p:spPr>
          <a:xfrm>
            <a:off x="3226262" y="7603688"/>
            <a:ext cx="2827020" cy="396239"/>
          </a:xfrm>
          <a:prstGeom prst="rect">
            <a:avLst/>
          </a:prstGeom>
        </p:spPr>
        <p:txBody>
          <a:bodyPr lIns="0" tIns="0" rIns="0" bIns="0" rtlCol="0" anchor="t">
            <a:spAutoFit/>
          </a:bodyPr>
          <a:lstStyle/>
          <a:p>
            <a:pPr algn="ctr">
              <a:lnSpc>
                <a:spcPts val="3360"/>
              </a:lnSpc>
            </a:pPr>
            <a:r>
              <a:rPr lang="en-US" sz="2400">
                <a:solidFill>
                  <a:srgbClr val="000000"/>
                </a:solidFill>
                <a:latin typeface="Canva Sans Italics"/>
              </a:rPr>
              <a:t>openAI Connection</a:t>
            </a:r>
          </a:p>
        </p:txBody>
      </p:sp>
      <p:sp>
        <p:nvSpPr>
          <p:cNvPr id="17" name="TextBox 17"/>
          <p:cNvSpPr txBox="1"/>
          <p:nvPr/>
        </p:nvSpPr>
        <p:spPr>
          <a:xfrm>
            <a:off x="10820942" y="6284469"/>
            <a:ext cx="2011442" cy="396239"/>
          </a:xfrm>
          <a:prstGeom prst="rect">
            <a:avLst/>
          </a:prstGeom>
        </p:spPr>
        <p:txBody>
          <a:bodyPr lIns="0" tIns="0" rIns="0" bIns="0" rtlCol="0" anchor="t">
            <a:spAutoFit/>
          </a:bodyPr>
          <a:lstStyle/>
          <a:p>
            <a:pPr algn="ctr">
              <a:lnSpc>
                <a:spcPts val="3360"/>
              </a:lnSpc>
            </a:pPr>
            <a:r>
              <a:rPr lang="en-US" sz="2400">
                <a:solidFill>
                  <a:srgbClr val="000000"/>
                </a:solidFill>
                <a:latin typeface="Canva Sans Italics"/>
              </a:rPr>
              <a:t>Amazon polly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grpSp>
        <p:nvGrpSpPr>
          <p:cNvPr id="11" name="Group 11"/>
          <p:cNvGrpSpPr/>
          <p:nvPr/>
        </p:nvGrpSpPr>
        <p:grpSpPr>
          <a:xfrm>
            <a:off x="1550957" y="3888683"/>
            <a:ext cx="4336335" cy="47625"/>
            <a:chOff x="0" y="0"/>
            <a:chExt cx="1142080" cy="12543"/>
          </a:xfrm>
        </p:grpSpPr>
        <p:sp>
          <p:nvSpPr>
            <p:cNvPr id="12" name="Freeform 12"/>
            <p:cNvSpPr/>
            <p:nvPr/>
          </p:nvSpPr>
          <p:spPr>
            <a:xfrm>
              <a:off x="0" y="0"/>
              <a:ext cx="1142080" cy="12543"/>
            </a:xfrm>
            <a:custGeom>
              <a:avLst/>
              <a:gdLst/>
              <a:ahLst/>
              <a:cxnLst/>
              <a:rect l="l" t="t" r="r" b="b"/>
              <a:pathLst>
                <a:path w="1142080" h="12543">
                  <a:moveTo>
                    <a:pt x="0" y="0"/>
                  </a:moveTo>
                  <a:lnTo>
                    <a:pt x="1142080" y="0"/>
                  </a:lnTo>
                  <a:lnTo>
                    <a:pt x="1142080" y="12543"/>
                  </a:lnTo>
                  <a:lnTo>
                    <a:pt x="0" y="12543"/>
                  </a:lnTo>
                  <a:close/>
                </a:path>
              </a:pathLst>
            </a:custGeom>
            <a:solidFill>
              <a:srgbClr val="131211"/>
            </a:solidFill>
          </p:spPr>
        </p:sp>
        <p:sp>
          <p:nvSpPr>
            <p:cNvPr id="13" name="TextBox 13"/>
            <p:cNvSpPr txBox="1"/>
            <p:nvPr/>
          </p:nvSpPr>
          <p:spPr>
            <a:xfrm>
              <a:off x="0" y="-57150"/>
              <a:ext cx="1142080" cy="69693"/>
            </a:xfrm>
            <a:prstGeom prst="rect">
              <a:avLst/>
            </a:prstGeom>
          </p:spPr>
          <p:txBody>
            <a:bodyPr lIns="50800" tIns="50800" rIns="50800" bIns="50800" rtlCol="0" anchor="ctr"/>
            <a:lstStyle/>
            <a:p>
              <a:pPr algn="ctr">
                <a:lnSpc>
                  <a:spcPts val="3640"/>
                </a:lnSpc>
              </a:pPr>
              <a:endParaRPr/>
            </a:p>
          </p:txBody>
        </p:sp>
      </p:grpSp>
      <p:sp>
        <p:nvSpPr>
          <p:cNvPr id="14" name="Freeform 14"/>
          <p:cNvSpPr/>
          <p:nvPr/>
        </p:nvSpPr>
        <p:spPr>
          <a:xfrm>
            <a:off x="6647705" y="3222567"/>
            <a:ext cx="707812" cy="641424"/>
          </a:xfrm>
          <a:custGeom>
            <a:avLst/>
            <a:gdLst/>
            <a:ahLst/>
            <a:cxnLst/>
            <a:rect l="l" t="t" r="r" b="b"/>
            <a:pathLst>
              <a:path w="707812" h="641424">
                <a:moveTo>
                  <a:pt x="0" y="0"/>
                </a:moveTo>
                <a:lnTo>
                  <a:pt x="707813" y="0"/>
                </a:lnTo>
                <a:lnTo>
                  <a:pt x="707813" y="641425"/>
                </a:lnTo>
                <a:lnTo>
                  <a:pt x="0" y="6414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0810426" y="3138638"/>
            <a:ext cx="818501" cy="750044"/>
          </a:xfrm>
          <a:custGeom>
            <a:avLst/>
            <a:gdLst/>
            <a:ahLst/>
            <a:cxnLst/>
            <a:rect l="l" t="t" r="r" b="b"/>
            <a:pathLst>
              <a:path w="818501" h="750044">
                <a:moveTo>
                  <a:pt x="0" y="0"/>
                </a:moveTo>
                <a:lnTo>
                  <a:pt x="818501" y="0"/>
                </a:lnTo>
                <a:lnTo>
                  <a:pt x="818501" y="750045"/>
                </a:lnTo>
                <a:lnTo>
                  <a:pt x="0" y="7500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12285464" y="914400"/>
            <a:ext cx="4973836"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Methodology</a:t>
            </a:r>
          </a:p>
        </p:txBody>
      </p:sp>
      <p:sp>
        <p:nvSpPr>
          <p:cNvPr id="17" name="TextBox 17"/>
          <p:cNvSpPr txBox="1"/>
          <p:nvPr/>
        </p:nvSpPr>
        <p:spPr>
          <a:xfrm>
            <a:off x="1028700" y="1263650"/>
            <a:ext cx="9886236" cy="1384300"/>
          </a:xfrm>
          <a:prstGeom prst="rect">
            <a:avLst/>
          </a:prstGeom>
        </p:spPr>
        <p:txBody>
          <a:bodyPr lIns="0" tIns="0" rIns="0" bIns="0" rtlCol="0" anchor="t">
            <a:spAutoFit/>
          </a:bodyPr>
          <a:lstStyle/>
          <a:p>
            <a:pPr algn="l">
              <a:lnSpc>
                <a:spcPts val="5599"/>
              </a:lnSpc>
            </a:pPr>
            <a:r>
              <a:rPr lang="en-US" sz="3999">
                <a:solidFill>
                  <a:srgbClr val="000000"/>
                </a:solidFill>
                <a:latin typeface="Canva Sans Bold"/>
              </a:rPr>
              <a:t>Select the best model  for conversation </a:t>
            </a:r>
          </a:p>
          <a:p>
            <a:pPr marL="0" lvl="0" indent="0" algn="l">
              <a:lnSpc>
                <a:spcPts val="5599"/>
              </a:lnSpc>
              <a:spcBef>
                <a:spcPct val="0"/>
              </a:spcBef>
            </a:pPr>
            <a:r>
              <a:rPr lang="en-US" sz="3999">
                <a:solidFill>
                  <a:srgbClr val="000000"/>
                </a:solidFill>
                <a:latin typeface="Canva Sans Bold"/>
              </a:rPr>
              <a:t>generation</a:t>
            </a:r>
          </a:p>
        </p:txBody>
      </p:sp>
      <p:sp>
        <p:nvSpPr>
          <p:cNvPr id="18" name="TextBox 18"/>
          <p:cNvSpPr txBox="1"/>
          <p:nvPr/>
        </p:nvSpPr>
        <p:spPr>
          <a:xfrm>
            <a:off x="9139238" y="5022007"/>
            <a:ext cx="9525" cy="887095"/>
          </a:xfrm>
          <a:prstGeom prst="rect">
            <a:avLst/>
          </a:prstGeom>
        </p:spPr>
        <p:txBody>
          <a:bodyPr lIns="0" tIns="0" rIns="0" bIns="0" rtlCol="0" anchor="t">
            <a:spAutoFit/>
          </a:bodyPr>
          <a:lstStyle/>
          <a:p>
            <a:pPr algn="ctr">
              <a:lnSpc>
                <a:spcPts val="7279"/>
              </a:lnSpc>
            </a:pPr>
            <a:endParaRPr/>
          </a:p>
        </p:txBody>
      </p:sp>
      <p:sp>
        <p:nvSpPr>
          <p:cNvPr id="19" name="TextBox 19"/>
          <p:cNvSpPr txBox="1"/>
          <p:nvPr/>
        </p:nvSpPr>
        <p:spPr>
          <a:xfrm>
            <a:off x="1154159" y="3155892"/>
            <a:ext cx="5263991"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Why not Rasa  framework</a:t>
            </a:r>
          </a:p>
        </p:txBody>
      </p:sp>
      <p:sp>
        <p:nvSpPr>
          <p:cNvPr id="20" name="TextBox 20"/>
          <p:cNvSpPr txBox="1"/>
          <p:nvPr/>
        </p:nvSpPr>
        <p:spPr>
          <a:xfrm>
            <a:off x="9031275" y="3140017"/>
            <a:ext cx="1629926" cy="596265"/>
          </a:xfrm>
          <a:prstGeom prst="rect">
            <a:avLst/>
          </a:prstGeom>
        </p:spPr>
        <p:txBody>
          <a:bodyPr wrap="square" lIns="0" tIns="0" rIns="0" bIns="0" rtlCol="0" anchor="t">
            <a:spAutoFit/>
          </a:bodyPr>
          <a:lstStyle/>
          <a:p>
            <a:pPr algn="ctr">
              <a:lnSpc>
                <a:spcPts val="4759"/>
              </a:lnSpc>
            </a:pPr>
            <a:r>
              <a:rPr lang="en-US" sz="3399">
                <a:solidFill>
                  <a:srgbClr val="000000"/>
                </a:solidFill>
                <a:latin typeface="Canva Sans"/>
              </a:rPr>
              <a:t>OpenAI</a:t>
            </a:r>
          </a:p>
        </p:txBody>
      </p:sp>
      <p:sp>
        <p:nvSpPr>
          <p:cNvPr id="21" name="TextBox 21"/>
          <p:cNvSpPr txBox="1"/>
          <p:nvPr/>
        </p:nvSpPr>
        <p:spPr>
          <a:xfrm>
            <a:off x="1154159" y="4300969"/>
            <a:ext cx="6403896" cy="23806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rPr>
              <a:t>Runtime latency</a:t>
            </a:r>
          </a:p>
          <a:p>
            <a:pPr marL="734059" lvl="1" indent="-367030" algn="l">
              <a:lnSpc>
                <a:spcPts val="4759"/>
              </a:lnSpc>
              <a:buFont typeface="Arial"/>
              <a:buChar char="•"/>
            </a:pPr>
            <a:r>
              <a:rPr lang="en-US" sz="3399">
                <a:solidFill>
                  <a:srgbClr val="000000"/>
                </a:solidFill>
                <a:latin typeface="Canva Sans"/>
              </a:rPr>
              <a:t>Limitation of the answering</a:t>
            </a:r>
          </a:p>
          <a:p>
            <a:pPr marL="734059" lvl="1" indent="-367030" algn="l">
              <a:lnSpc>
                <a:spcPts val="4759"/>
              </a:lnSpc>
              <a:buFont typeface="Arial"/>
              <a:buChar char="•"/>
            </a:pPr>
            <a:r>
              <a:rPr lang="en-US" sz="3399">
                <a:solidFill>
                  <a:srgbClr val="000000"/>
                </a:solidFill>
                <a:latin typeface="Canva Sans"/>
              </a:rPr>
              <a:t>Time Consuming</a:t>
            </a:r>
          </a:p>
          <a:p>
            <a:pPr marL="734059" lvl="1" indent="-367030" algn="l">
              <a:lnSpc>
                <a:spcPts val="4759"/>
              </a:lnSpc>
              <a:buFont typeface="Arial"/>
              <a:buChar char="•"/>
            </a:pPr>
            <a:r>
              <a:rPr lang="en-US" sz="3399">
                <a:solidFill>
                  <a:srgbClr val="000000"/>
                </a:solidFill>
                <a:latin typeface="Canva Sans"/>
              </a:rPr>
              <a:t>Low accuracy</a:t>
            </a:r>
          </a:p>
        </p:txBody>
      </p:sp>
      <p:sp>
        <p:nvSpPr>
          <p:cNvPr id="22" name="TextBox 22"/>
          <p:cNvSpPr txBox="1"/>
          <p:nvPr/>
        </p:nvSpPr>
        <p:spPr>
          <a:xfrm>
            <a:off x="8664026" y="4300969"/>
            <a:ext cx="5968008" cy="23806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rPr>
              <a:t>very less runtime latency</a:t>
            </a:r>
          </a:p>
          <a:p>
            <a:pPr marL="734059" lvl="1" indent="-367030" algn="l">
              <a:lnSpc>
                <a:spcPts val="4759"/>
              </a:lnSpc>
              <a:buFont typeface="Arial"/>
              <a:buChar char="•"/>
            </a:pPr>
            <a:r>
              <a:rPr lang="en-US" sz="3399">
                <a:solidFill>
                  <a:srgbClr val="000000"/>
                </a:solidFill>
                <a:latin typeface="Canva Sans"/>
              </a:rPr>
              <a:t>More accurate answers</a:t>
            </a:r>
          </a:p>
          <a:p>
            <a:pPr algn="l">
              <a:lnSpc>
                <a:spcPts val="4759"/>
              </a:lnSpc>
            </a:pPr>
            <a:r>
              <a:rPr lang="en-US" sz="3399">
                <a:solidFill>
                  <a:srgbClr val="000000"/>
                </a:solidFill>
                <a:latin typeface="Canva Sans"/>
              </a:rPr>
              <a:t>       generate</a:t>
            </a:r>
          </a:p>
          <a:p>
            <a:pPr algn="l">
              <a:lnSpc>
                <a:spcPts val="4759"/>
              </a:lnSpc>
            </a:pPr>
            <a:endParaRPr lang="en-US" sz="3399">
              <a:solidFill>
                <a:srgbClr val="000000"/>
              </a:solidFill>
              <a:latin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sp>
        <p:nvSpPr>
          <p:cNvPr id="14" name="Freeform 14"/>
          <p:cNvSpPr/>
          <p:nvPr/>
        </p:nvSpPr>
        <p:spPr>
          <a:xfrm>
            <a:off x="6838205" y="3222567"/>
            <a:ext cx="707812" cy="641424"/>
          </a:xfrm>
          <a:custGeom>
            <a:avLst/>
            <a:gdLst/>
            <a:ahLst/>
            <a:cxnLst/>
            <a:rect l="l" t="t" r="r" b="b"/>
            <a:pathLst>
              <a:path w="707812" h="641424">
                <a:moveTo>
                  <a:pt x="0" y="0"/>
                </a:moveTo>
                <a:lnTo>
                  <a:pt x="707813" y="0"/>
                </a:lnTo>
                <a:lnTo>
                  <a:pt x="707813" y="641425"/>
                </a:lnTo>
                <a:lnTo>
                  <a:pt x="0" y="6414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0826301" y="3059263"/>
            <a:ext cx="818501" cy="750044"/>
          </a:xfrm>
          <a:custGeom>
            <a:avLst/>
            <a:gdLst/>
            <a:ahLst/>
            <a:cxnLst/>
            <a:rect l="l" t="t" r="r" b="b"/>
            <a:pathLst>
              <a:path w="818501" h="750044">
                <a:moveTo>
                  <a:pt x="0" y="0"/>
                </a:moveTo>
                <a:lnTo>
                  <a:pt x="818501" y="0"/>
                </a:lnTo>
                <a:lnTo>
                  <a:pt x="818501" y="750045"/>
                </a:lnTo>
                <a:lnTo>
                  <a:pt x="0" y="7500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12285464" y="914400"/>
            <a:ext cx="4973836"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Methodology</a:t>
            </a:r>
          </a:p>
        </p:txBody>
      </p:sp>
      <p:sp>
        <p:nvSpPr>
          <p:cNvPr id="17" name="TextBox 17"/>
          <p:cNvSpPr txBox="1"/>
          <p:nvPr/>
        </p:nvSpPr>
        <p:spPr>
          <a:xfrm>
            <a:off x="1028700" y="1263650"/>
            <a:ext cx="6766917" cy="679450"/>
          </a:xfrm>
          <a:prstGeom prst="rect">
            <a:avLst/>
          </a:prstGeom>
        </p:spPr>
        <p:txBody>
          <a:bodyPr lIns="0" tIns="0" rIns="0" bIns="0" rtlCol="0" anchor="t">
            <a:spAutoFit/>
          </a:bodyPr>
          <a:lstStyle/>
          <a:p>
            <a:pPr marL="0" lvl="0" indent="0" algn="l">
              <a:lnSpc>
                <a:spcPts val="5599"/>
              </a:lnSpc>
              <a:spcBef>
                <a:spcPct val="0"/>
              </a:spcBef>
            </a:pPr>
            <a:r>
              <a:rPr lang="en-US" sz="3999">
                <a:solidFill>
                  <a:srgbClr val="000000"/>
                </a:solidFill>
                <a:latin typeface="Canva Sans Bold"/>
              </a:rPr>
              <a:t>Select the VR environment </a:t>
            </a:r>
          </a:p>
        </p:txBody>
      </p:sp>
      <p:sp>
        <p:nvSpPr>
          <p:cNvPr id="18" name="TextBox 18"/>
          <p:cNvSpPr txBox="1"/>
          <p:nvPr/>
        </p:nvSpPr>
        <p:spPr>
          <a:xfrm>
            <a:off x="9139238" y="5022007"/>
            <a:ext cx="9525" cy="887095"/>
          </a:xfrm>
          <a:prstGeom prst="rect">
            <a:avLst/>
          </a:prstGeom>
        </p:spPr>
        <p:txBody>
          <a:bodyPr lIns="0" tIns="0" rIns="0" bIns="0" rtlCol="0" anchor="t">
            <a:spAutoFit/>
          </a:bodyPr>
          <a:lstStyle/>
          <a:p>
            <a:pPr algn="ctr">
              <a:lnSpc>
                <a:spcPts val="7279"/>
              </a:lnSpc>
            </a:pPr>
            <a:endParaRPr/>
          </a:p>
        </p:txBody>
      </p:sp>
      <p:sp>
        <p:nvSpPr>
          <p:cNvPr id="19" name="TextBox 19"/>
          <p:cNvSpPr txBox="1"/>
          <p:nvPr/>
        </p:nvSpPr>
        <p:spPr>
          <a:xfrm>
            <a:off x="1147948" y="3140017"/>
            <a:ext cx="5959039" cy="596265"/>
          </a:xfrm>
          <a:prstGeom prst="rect">
            <a:avLst/>
          </a:prstGeom>
        </p:spPr>
        <p:txBody>
          <a:bodyPr wrap="square" lIns="0" tIns="0" rIns="0" bIns="0" rtlCol="0" anchor="t">
            <a:spAutoFit/>
          </a:bodyPr>
          <a:lstStyle/>
          <a:p>
            <a:pPr algn="ctr">
              <a:lnSpc>
                <a:spcPts val="4759"/>
              </a:lnSpc>
            </a:pPr>
            <a:r>
              <a:rPr lang="en-US" sz="3399">
                <a:solidFill>
                  <a:srgbClr val="000000"/>
                </a:solidFill>
                <a:latin typeface="Canva Sans"/>
              </a:rPr>
              <a:t>Why not AR Environment</a:t>
            </a:r>
          </a:p>
        </p:txBody>
      </p:sp>
      <p:sp>
        <p:nvSpPr>
          <p:cNvPr id="20" name="TextBox 20"/>
          <p:cNvSpPr txBox="1"/>
          <p:nvPr/>
        </p:nvSpPr>
        <p:spPr>
          <a:xfrm>
            <a:off x="9992470" y="3155892"/>
            <a:ext cx="57352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VR</a:t>
            </a:r>
          </a:p>
        </p:txBody>
      </p:sp>
      <p:sp>
        <p:nvSpPr>
          <p:cNvPr id="21" name="TextBox 21"/>
          <p:cNvSpPr txBox="1"/>
          <p:nvPr/>
        </p:nvSpPr>
        <p:spPr>
          <a:xfrm>
            <a:off x="1154159" y="4300969"/>
            <a:ext cx="6271141" cy="23806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rPr>
              <a:t>Poor Connection with user</a:t>
            </a:r>
          </a:p>
          <a:p>
            <a:pPr marL="734059" lvl="1" indent="-367030" algn="l">
              <a:lnSpc>
                <a:spcPts val="4759"/>
              </a:lnSpc>
              <a:buFont typeface="Arial"/>
              <a:buChar char="•"/>
            </a:pPr>
            <a:r>
              <a:rPr lang="en-US" sz="3399">
                <a:solidFill>
                  <a:srgbClr val="000000"/>
                </a:solidFill>
                <a:latin typeface="Canva Sans"/>
              </a:rPr>
              <a:t>Limited Capabilities</a:t>
            </a:r>
          </a:p>
          <a:p>
            <a:pPr marL="734059" lvl="1" indent="-367030" algn="l">
              <a:lnSpc>
                <a:spcPts val="4759"/>
              </a:lnSpc>
              <a:buFont typeface="Arial"/>
              <a:buChar char="•"/>
            </a:pPr>
            <a:r>
              <a:rPr lang="en-US" sz="3399">
                <a:solidFill>
                  <a:srgbClr val="000000"/>
                </a:solidFill>
                <a:latin typeface="Canva Sans"/>
              </a:rPr>
              <a:t>Low Attraction</a:t>
            </a:r>
          </a:p>
          <a:p>
            <a:pPr algn="l">
              <a:lnSpc>
                <a:spcPts val="4759"/>
              </a:lnSpc>
            </a:pPr>
            <a:endParaRPr lang="en-US" sz="3399">
              <a:solidFill>
                <a:srgbClr val="000000"/>
              </a:solidFill>
              <a:latin typeface="Canva Sans"/>
            </a:endParaRPr>
          </a:p>
        </p:txBody>
      </p:sp>
      <p:sp>
        <p:nvSpPr>
          <p:cNvPr id="22" name="TextBox 22"/>
          <p:cNvSpPr txBox="1"/>
          <p:nvPr/>
        </p:nvSpPr>
        <p:spPr>
          <a:xfrm>
            <a:off x="8664026" y="4300969"/>
            <a:ext cx="6125289" cy="41808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rPr>
              <a:t>Can provide high realistic </a:t>
            </a:r>
          </a:p>
          <a:p>
            <a:pPr algn="l">
              <a:lnSpc>
                <a:spcPts val="4759"/>
              </a:lnSpc>
            </a:pPr>
            <a:r>
              <a:rPr lang="en-US" sz="3399">
                <a:solidFill>
                  <a:srgbClr val="000000"/>
                </a:solidFill>
                <a:latin typeface="Canva Sans"/>
              </a:rPr>
              <a:t>       experience</a:t>
            </a:r>
          </a:p>
          <a:p>
            <a:pPr marL="734059" lvl="1" indent="-367030" algn="l">
              <a:lnSpc>
                <a:spcPts val="4759"/>
              </a:lnSpc>
              <a:buFont typeface="Arial"/>
              <a:buChar char="•"/>
            </a:pPr>
            <a:r>
              <a:rPr lang="en-US" sz="3399">
                <a:solidFill>
                  <a:srgbClr val="000000"/>
                </a:solidFill>
                <a:latin typeface="Canva Sans"/>
              </a:rPr>
              <a:t>More user engagement</a:t>
            </a:r>
          </a:p>
          <a:p>
            <a:pPr marL="734059" lvl="1" indent="-367030" algn="l">
              <a:lnSpc>
                <a:spcPts val="4759"/>
              </a:lnSpc>
              <a:buFont typeface="Arial"/>
              <a:buChar char="•"/>
            </a:pPr>
            <a:r>
              <a:rPr lang="en-US" sz="3399">
                <a:solidFill>
                  <a:srgbClr val="000000"/>
                </a:solidFill>
                <a:latin typeface="Canva Sans"/>
              </a:rPr>
              <a:t>Can provide Real-life </a:t>
            </a:r>
          </a:p>
          <a:p>
            <a:pPr algn="l">
              <a:lnSpc>
                <a:spcPts val="4759"/>
              </a:lnSpc>
            </a:pPr>
            <a:r>
              <a:rPr lang="en-US" sz="3399">
                <a:solidFill>
                  <a:srgbClr val="000000"/>
                </a:solidFill>
                <a:latin typeface="Canva Sans"/>
              </a:rPr>
              <a:t>       Experience</a:t>
            </a:r>
          </a:p>
          <a:p>
            <a:pPr algn="l">
              <a:lnSpc>
                <a:spcPts val="4759"/>
              </a:lnSpc>
            </a:pPr>
            <a:endParaRPr lang="en-US" sz="3399">
              <a:solidFill>
                <a:srgbClr val="000000"/>
              </a:solidFill>
              <a:latin typeface="Canva Sans"/>
            </a:endParaRPr>
          </a:p>
          <a:p>
            <a:pPr algn="l">
              <a:lnSpc>
                <a:spcPts val="4759"/>
              </a:lnSpc>
            </a:pPr>
            <a:endParaRPr lang="en-US" sz="3399">
              <a:solidFill>
                <a:srgbClr val="000000"/>
              </a:solidFill>
              <a:latin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sp>
        <p:nvSpPr>
          <p:cNvPr id="11" name="TextBox 11"/>
          <p:cNvSpPr txBox="1"/>
          <p:nvPr/>
        </p:nvSpPr>
        <p:spPr>
          <a:xfrm>
            <a:off x="9139238" y="5022007"/>
            <a:ext cx="9525" cy="887095"/>
          </a:xfrm>
          <a:prstGeom prst="rect">
            <a:avLst/>
          </a:prstGeom>
        </p:spPr>
        <p:txBody>
          <a:bodyPr lIns="0" tIns="0" rIns="0" bIns="0" rtlCol="0" anchor="t">
            <a:spAutoFit/>
          </a:bodyPr>
          <a:lstStyle/>
          <a:p>
            <a:pPr algn="ctr">
              <a:lnSpc>
                <a:spcPts val="7279"/>
              </a:lnSpc>
            </a:pPr>
            <a:endParaRPr/>
          </a:p>
        </p:txBody>
      </p:sp>
      <p:sp>
        <p:nvSpPr>
          <p:cNvPr id="12" name="TextBox 12"/>
          <p:cNvSpPr txBox="1"/>
          <p:nvPr/>
        </p:nvSpPr>
        <p:spPr>
          <a:xfrm>
            <a:off x="2063750" y="2571715"/>
            <a:ext cx="14192250" cy="4898008"/>
          </a:xfrm>
          <a:prstGeom prst="rect">
            <a:avLst/>
          </a:prstGeom>
        </p:spPr>
        <p:txBody>
          <a:bodyPr wrap="square" lIns="0" tIns="0" rIns="0" bIns="0" rtlCol="0" anchor="t">
            <a:spAutoFit/>
          </a:bodyPr>
          <a:lstStyle/>
          <a:p>
            <a:pPr algn="ctr">
              <a:lnSpc>
                <a:spcPts val="3239"/>
              </a:lnSpc>
              <a:spcBef>
                <a:spcPct val="0"/>
              </a:spcBef>
            </a:pPr>
            <a:endParaRPr/>
          </a:p>
          <a:p>
            <a:pPr marL="342900" indent="-342900">
              <a:lnSpc>
                <a:spcPts val="3239"/>
              </a:lnSpc>
              <a:spcBef>
                <a:spcPct val="0"/>
              </a:spcBef>
              <a:buFont typeface="Arial"/>
              <a:buChar char="•"/>
            </a:pPr>
            <a:r>
              <a:rPr lang="en-US" sz="2314">
                <a:solidFill>
                  <a:srgbClr val="000000"/>
                </a:solidFill>
                <a:latin typeface="Canva Sans Bold"/>
              </a:rPr>
              <a:t>Contextual Understanding: </a:t>
            </a:r>
            <a:r>
              <a:rPr lang="en-US" sz="2314">
                <a:solidFill>
                  <a:srgbClr val="000000"/>
                </a:solidFill>
                <a:latin typeface="Canva Sans"/>
              </a:rPr>
              <a:t>Leverages deep bidirectional training, understanding the context of words from both left and right sides.</a:t>
            </a:r>
          </a:p>
          <a:p>
            <a:pPr marL="342900" indent="-342900">
              <a:lnSpc>
                <a:spcPts val="3239"/>
              </a:lnSpc>
              <a:spcBef>
                <a:spcPct val="0"/>
              </a:spcBef>
              <a:buFont typeface="Arial"/>
              <a:buChar char="•"/>
            </a:pPr>
            <a:endParaRPr lang="en-US" sz="2314">
              <a:solidFill>
                <a:srgbClr val="000000"/>
              </a:solidFill>
              <a:latin typeface="Canva Sans"/>
            </a:endParaRPr>
          </a:p>
          <a:p>
            <a:pPr marL="342900" indent="-342900">
              <a:lnSpc>
                <a:spcPts val="3239"/>
              </a:lnSpc>
              <a:spcBef>
                <a:spcPct val="0"/>
              </a:spcBef>
              <a:buFont typeface="Arial"/>
              <a:buChar char="•"/>
            </a:pPr>
            <a:r>
              <a:rPr lang="en-US" sz="2314">
                <a:solidFill>
                  <a:srgbClr val="000000"/>
                </a:solidFill>
                <a:latin typeface="Canva Sans Bold"/>
              </a:rPr>
              <a:t>State-of-the-art Architecture: </a:t>
            </a:r>
            <a:r>
              <a:rPr lang="en-US" sz="2314">
                <a:solidFill>
                  <a:srgbClr val="000000"/>
                </a:solidFill>
                <a:latin typeface="Canva Sans"/>
              </a:rPr>
              <a:t>Employs Transformer models, renowned for handling long-range dependencies in text.</a:t>
            </a:r>
          </a:p>
          <a:p>
            <a:pPr marL="342900" indent="-342900">
              <a:lnSpc>
                <a:spcPts val="3239"/>
              </a:lnSpc>
              <a:spcBef>
                <a:spcPct val="0"/>
              </a:spcBef>
              <a:buFont typeface="Arial"/>
              <a:buChar char="•"/>
            </a:pPr>
            <a:endParaRPr lang="en-US" sz="2314">
              <a:solidFill>
                <a:srgbClr val="000000"/>
              </a:solidFill>
              <a:latin typeface="Canva Sans"/>
            </a:endParaRPr>
          </a:p>
          <a:p>
            <a:pPr marL="342900" indent="-342900">
              <a:lnSpc>
                <a:spcPts val="3239"/>
              </a:lnSpc>
              <a:spcBef>
                <a:spcPct val="0"/>
              </a:spcBef>
              <a:buFont typeface="Arial"/>
              <a:buChar char="•"/>
            </a:pPr>
            <a:r>
              <a:rPr lang="en-US" sz="2314">
                <a:solidFill>
                  <a:srgbClr val="000000"/>
                </a:solidFill>
                <a:latin typeface="Canva Sans Bold"/>
              </a:rPr>
              <a:t>Pre-training on Diverse Corpus:</a:t>
            </a:r>
            <a:r>
              <a:rPr lang="en-US" sz="2314">
                <a:solidFill>
                  <a:srgbClr val="000000"/>
                </a:solidFill>
                <a:latin typeface="Canva Sans"/>
              </a:rPr>
              <a:t> Trained on a vast corpus of the internet text, enabling it to understand a wide array of topics.</a:t>
            </a:r>
          </a:p>
          <a:p>
            <a:pPr marL="342900" indent="-342900">
              <a:lnSpc>
                <a:spcPts val="3239"/>
              </a:lnSpc>
              <a:spcBef>
                <a:spcPct val="0"/>
              </a:spcBef>
              <a:buFont typeface="Arial"/>
              <a:buChar char="•"/>
            </a:pPr>
            <a:endParaRPr lang="en-US" sz="2314">
              <a:solidFill>
                <a:srgbClr val="000000"/>
              </a:solidFill>
              <a:latin typeface="Canva Sans"/>
            </a:endParaRPr>
          </a:p>
          <a:p>
            <a:pPr marL="342900" indent="-342900">
              <a:lnSpc>
                <a:spcPts val="3239"/>
              </a:lnSpc>
              <a:spcBef>
                <a:spcPct val="0"/>
              </a:spcBef>
              <a:buFont typeface="Arial"/>
              <a:buChar char="•"/>
            </a:pPr>
            <a:r>
              <a:rPr lang="en-US" sz="2300" dirty="0">
                <a:solidFill>
                  <a:srgbClr val="000000"/>
                </a:solidFill>
                <a:latin typeface="Canva Sans Bold"/>
              </a:rPr>
              <a:t>High Accuracy: </a:t>
            </a:r>
            <a:r>
              <a:rPr lang="en-US" sz="2300" dirty="0">
                <a:solidFill>
                  <a:srgbClr val="000000"/>
                </a:solidFill>
                <a:latin typeface="Canva Sans"/>
              </a:rPr>
              <a:t>Demonstrates superior performance on numerous NLP benchmarks, making it highly reliable for generating accurate responses.</a:t>
            </a:r>
          </a:p>
        </p:txBody>
      </p:sp>
      <p:sp>
        <p:nvSpPr>
          <p:cNvPr id="13" name="TextBox 13"/>
          <p:cNvSpPr txBox="1"/>
          <p:nvPr/>
        </p:nvSpPr>
        <p:spPr>
          <a:xfrm>
            <a:off x="1747516" y="324746"/>
            <a:ext cx="15162879" cy="3114892"/>
          </a:xfrm>
          <a:prstGeom prst="rect">
            <a:avLst/>
          </a:prstGeom>
        </p:spPr>
        <p:txBody>
          <a:bodyPr lIns="0" tIns="0" rIns="0" bIns="0" rtlCol="0" anchor="t">
            <a:spAutoFit/>
          </a:bodyPr>
          <a:lstStyle/>
          <a:p>
            <a:pPr algn="ctr">
              <a:lnSpc>
                <a:spcPts val="6993"/>
              </a:lnSpc>
            </a:pPr>
            <a:r>
              <a:rPr lang="en-US" sz="4950" dirty="0">
                <a:solidFill>
                  <a:srgbClr val="000000"/>
                </a:solidFill>
                <a:latin typeface="Canva Sans Bold"/>
              </a:rPr>
              <a:t>Why Choose BERT for Conversation </a:t>
            </a:r>
            <a:endParaRPr lang="en-US" dirty="0">
              <a:solidFill>
                <a:srgbClr val="000000"/>
              </a:solidFill>
              <a:latin typeface="Calibri"/>
              <a:ea typeface="Calibri"/>
              <a:cs typeface="Calibri"/>
            </a:endParaRPr>
          </a:p>
          <a:p>
            <a:pPr algn="ctr">
              <a:lnSpc>
                <a:spcPts val="6993"/>
              </a:lnSpc>
            </a:pPr>
            <a:r>
              <a:rPr lang="en-US" sz="4950" dirty="0">
                <a:solidFill>
                  <a:srgbClr val="000000"/>
                </a:solidFill>
                <a:latin typeface="Canva Sans Bold"/>
              </a:rPr>
              <a:t>Analyze?</a:t>
            </a:r>
            <a:endParaRPr lang="en-US" dirty="0">
              <a:ea typeface="Calibri"/>
              <a:cs typeface="Calibri"/>
            </a:endParaRPr>
          </a:p>
          <a:p>
            <a:pPr algn="ctr">
              <a:lnSpc>
                <a:spcPts val="12032"/>
              </a:lnSpc>
            </a:pPr>
            <a:endParaRPr lang="en-US" sz="4995">
              <a:solidFill>
                <a:srgbClr val="000000"/>
              </a:solidFill>
              <a:latin typeface="Canva Sans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sp>
        <p:nvSpPr>
          <p:cNvPr id="11" name="TextBox 11"/>
          <p:cNvSpPr txBox="1"/>
          <p:nvPr/>
        </p:nvSpPr>
        <p:spPr>
          <a:xfrm>
            <a:off x="10059983" y="2241608"/>
            <a:ext cx="6868681" cy="5462525"/>
          </a:xfrm>
          <a:prstGeom prst="rect">
            <a:avLst/>
          </a:prstGeom>
        </p:spPr>
        <p:txBody>
          <a:bodyPr lIns="0" tIns="0" rIns="0" bIns="0" rtlCol="0" anchor="t">
            <a:spAutoFit/>
          </a:bodyPr>
          <a:lstStyle/>
          <a:p>
            <a:pPr algn="ctr">
              <a:lnSpc>
                <a:spcPts val="4419"/>
              </a:lnSpc>
              <a:spcBef>
                <a:spcPct val="0"/>
              </a:spcBef>
            </a:pPr>
            <a:endParaRPr/>
          </a:p>
          <a:p>
            <a:pPr algn="ctr">
              <a:lnSpc>
                <a:spcPts val="4419"/>
              </a:lnSpc>
              <a:spcBef>
                <a:spcPct val="0"/>
              </a:spcBef>
            </a:pPr>
            <a:endParaRPr/>
          </a:p>
          <a:p>
            <a:pPr marL="734053" lvl="1" indent="-367026" algn="l">
              <a:lnSpc>
                <a:spcPts val="5915"/>
              </a:lnSpc>
              <a:spcBef>
                <a:spcPct val="0"/>
              </a:spcBef>
              <a:buFont typeface="Arial"/>
              <a:buChar char="•"/>
            </a:pPr>
            <a:r>
              <a:rPr lang="en-US" sz="3399">
                <a:solidFill>
                  <a:srgbClr val="000000"/>
                </a:solidFill>
                <a:latin typeface="Open Sauce"/>
              </a:rPr>
              <a:t>Scale up the environment </a:t>
            </a:r>
          </a:p>
          <a:p>
            <a:pPr algn="l">
              <a:lnSpc>
                <a:spcPts val="5915"/>
              </a:lnSpc>
              <a:spcBef>
                <a:spcPct val="0"/>
              </a:spcBef>
            </a:pPr>
            <a:endParaRPr lang="en-US" sz="3399">
              <a:solidFill>
                <a:srgbClr val="000000"/>
              </a:solidFill>
              <a:latin typeface="Open Sauce"/>
            </a:endParaRPr>
          </a:p>
          <a:p>
            <a:pPr marL="734053" lvl="1" indent="-367026" algn="l">
              <a:lnSpc>
                <a:spcPts val="5915"/>
              </a:lnSpc>
              <a:buFont typeface="Arial"/>
              <a:buChar char="•"/>
            </a:pPr>
            <a:r>
              <a:rPr lang="en-US" sz="3399">
                <a:solidFill>
                  <a:srgbClr val="000000"/>
                </a:solidFill>
                <a:latin typeface="Open Sauce"/>
              </a:rPr>
              <a:t>Scale up the character knowledge. </a:t>
            </a:r>
          </a:p>
          <a:p>
            <a:pPr algn="l">
              <a:lnSpc>
                <a:spcPts val="5915"/>
              </a:lnSpc>
            </a:pPr>
            <a:endParaRPr lang="en-US" sz="3399">
              <a:solidFill>
                <a:srgbClr val="000000"/>
              </a:solidFill>
              <a:latin typeface="Open Sauce"/>
            </a:endParaRPr>
          </a:p>
          <a:p>
            <a:pPr algn="l">
              <a:lnSpc>
                <a:spcPts val="5915"/>
              </a:lnSpc>
              <a:spcBef>
                <a:spcPct val="0"/>
              </a:spcBef>
            </a:pPr>
            <a:endParaRPr lang="en-US" sz="3399">
              <a:solidFill>
                <a:srgbClr val="000000"/>
              </a:solidFill>
              <a:latin typeface="Open Sauce"/>
            </a:endParaRPr>
          </a:p>
        </p:txBody>
      </p:sp>
      <p:pic>
        <p:nvPicPr>
          <p:cNvPr id="12" name="Picture 12"/>
          <p:cNvPicPr>
            <a:picLocks noChangeAspect="1"/>
          </p:cNvPicPr>
          <p:nvPr/>
        </p:nvPicPr>
        <p:blipFill>
          <a:blip r:embed="rId5"/>
          <a:stretch>
            <a:fillRect/>
          </a:stretch>
        </p:blipFill>
        <p:spPr>
          <a:xfrm>
            <a:off x="925830" y="3508697"/>
            <a:ext cx="1234440" cy="1234440"/>
          </a:xfrm>
          <a:prstGeom prst="rect">
            <a:avLst/>
          </a:prstGeom>
        </p:spPr>
      </p:pic>
      <p:pic>
        <p:nvPicPr>
          <p:cNvPr id="13" name="Picture 13"/>
          <p:cNvPicPr>
            <a:picLocks noChangeAspect="1"/>
          </p:cNvPicPr>
          <p:nvPr/>
        </p:nvPicPr>
        <p:blipFill>
          <a:blip r:embed="rId6"/>
          <a:stretch>
            <a:fillRect/>
          </a:stretch>
        </p:blipFill>
        <p:spPr>
          <a:xfrm>
            <a:off x="925830" y="5039038"/>
            <a:ext cx="1234440" cy="1234440"/>
          </a:xfrm>
          <a:prstGeom prst="rect">
            <a:avLst/>
          </a:prstGeom>
        </p:spPr>
      </p:pic>
      <p:pic>
        <p:nvPicPr>
          <p:cNvPr id="14" name="Picture 14"/>
          <p:cNvPicPr>
            <a:picLocks noChangeAspect="1"/>
          </p:cNvPicPr>
          <p:nvPr/>
        </p:nvPicPr>
        <p:blipFill>
          <a:blip r:embed="rId7"/>
          <a:stretch>
            <a:fillRect/>
          </a:stretch>
        </p:blipFill>
        <p:spPr>
          <a:xfrm>
            <a:off x="925830" y="6572563"/>
            <a:ext cx="1234440" cy="1234440"/>
          </a:xfrm>
          <a:prstGeom prst="rect">
            <a:avLst/>
          </a:prstGeom>
        </p:spPr>
      </p:pic>
      <p:pic>
        <p:nvPicPr>
          <p:cNvPr id="15" name="Picture 15"/>
          <p:cNvPicPr>
            <a:picLocks noChangeAspect="1"/>
          </p:cNvPicPr>
          <p:nvPr/>
        </p:nvPicPr>
        <p:blipFill>
          <a:blip r:embed="rId8"/>
          <a:stretch>
            <a:fillRect/>
          </a:stretch>
        </p:blipFill>
        <p:spPr>
          <a:xfrm>
            <a:off x="9041130" y="3443401"/>
            <a:ext cx="1234440" cy="1234440"/>
          </a:xfrm>
          <a:prstGeom prst="rect">
            <a:avLst/>
          </a:prstGeom>
        </p:spPr>
      </p:pic>
      <p:pic>
        <p:nvPicPr>
          <p:cNvPr id="16" name="Picture 16"/>
          <p:cNvPicPr>
            <a:picLocks noChangeAspect="1"/>
          </p:cNvPicPr>
          <p:nvPr/>
        </p:nvPicPr>
        <p:blipFill>
          <a:blip r:embed="rId9"/>
          <a:stretch>
            <a:fillRect/>
          </a:stretch>
        </p:blipFill>
        <p:spPr>
          <a:xfrm>
            <a:off x="9041130" y="4833090"/>
            <a:ext cx="1234440" cy="1234440"/>
          </a:xfrm>
          <a:prstGeom prst="rect">
            <a:avLst/>
          </a:prstGeom>
        </p:spPr>
      </p:pic>
      <p:sp>
        <p:nvSpPr>
          <p:cNvPr id="17" name="Freeform 17"/>
          <p:cNvSpPr/>
          <p:nvPr/>
        </p:nvSpPr>
        <p:spPr>
          <a:xfrm>
            <a:off x="1420101" y="2329501"/>
            <a:ext cx="637299" cy="593123"/>
          </a:xfrm>
          <a:custGeom>
            <a:avLst/>
            <a:gdLst/>
            <a:ahLst/>
            <a:cxnLst/>
            <a:rect l="l" t="t" r="r" b="b"/>
            <a:pathLst>
              <a:path w="637299" h="593123">
                <a:moveTo>
                  <a:pt x="0" y="0"/>
                </a:moveTo>
                <a:lnTo>
                  <a:pt x="637299" y="0"/>
                </a:lnTo>
                <a:lnTo>
                  <a:pt x="637299" y="593123"/>
                </a:lnTo>
                <a:lnTo>
                  <a:pt x="0" y="5931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TextBox 18"/>
          <p:cNvSpPr txBox="1"/>
          <p:nvPr/>
        </p:nvSpPr>
        <p:spPr>
          <a:xfrm>
            <a:off x="12285464" y="914400"/>
            <a:ext cx="4973836"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Methodology</a:t>
            </a:r>
          </a:p>
        </p:txBody>
      </p:sp>
      <p:sp>
        <p:nvSpPr>
          <p:cNvPr id="19" name="TextBox 19"/>
          <p:cNvSpPr txBox="1"/>
          <p:nvPr/>
        </p:nvSpPr>
        <p:spPr>
          <a:xfrm>
            <a:off x="1028700" y="1263650"/>
            <a:ext cx="7156014" cy="679450"/>
          </a:xfrm>
          <a:prstGeom prst="rect">
            <a:avLst/>
          </a:prstGeom>
        </p:spPr>
        <p:txBody>
          <a:bodyPr lIns="0" tIns="0" rIns="0" bIns="0" rtlCol="0" anchor="t">
            <a:spAutoFit/>
          </a:bodyPr>
          <a:lstStyle/>
          <a:p>
            <a:pPr marL="0" lvl="0" indent="0" algn="l">
              <a:lnSpc>
                <a:spcPts val="5599"/>
              </a:lnSpc>
              <a:spcBef>
                <a:spcPct val="0"/>
              </a:spcBef>
            </a:pPr>
            <a:r>
              <a:rPr lang="en-US" sz="3999">
                <a:solidFill>
                  <a:srgbClr val="000000"/>
                </a:solidFill>
                <a:latin typeface="Canva Sans Bold"/>
              </a:rPr>
              <a:t>Completion and Future Work</a:t>
            </a:r>
          </a:p>
        </p:txBody>
      </p:sp>
      <p:sp>
        <p:nvSpPr>
          <p:cNvPr id="20" name="TextBox 20"/>
          <p:cNvSpPr txBox="1"/>
          <p:nvPr/>
        </p:nvSpPr>
        <p:spPr>
          <a:xfrm>
            <a:off x="2113972" y="2387100"/>
            <a:ext cx="6868681" cy="6205475"/>
          </a:xfrm>
          <a:prstGeom prst="rect">
            <a:avLst/>
          </a:prstGeom>
        </p:spPr>
        <p:txBody>
          <a:bodyPr lIns="0" tIns="0" rIns="0" bIns="0" rtlCol="0" anchor="t">
            <a:spAutoFit/>
          </a:bodyPr>
          <a:lstStyle/>
          <a:p>
            <a:pPr algn="ctr">
              <a:lnSpc>
                <a:spcPts val="4419"/>
              </a:lnSpc>
              <a:spcBef>
                <a:spcPct val="0"/>
              </a:spcBef>
            </a:pPr>
            <a:r>
              <a:rPr lang="en-US" sz="3399">
                <a:solidFill>
                  <a:srgbClr val="6D67E4"/>
                </a:solidFill>
                <a:latin typeface="Open Sauce Bold"/>
              </a:rPr>
              <a:t>Completion of the components</a:t>
            </a:r>
          </a:p>
          <a:p>
            <a:pPr algn="ctr">
              <a:lnSpc>
                <a:spcPts val="4419"/>
              </a:lnSpc>
              <a:spcBef>
                <a:spcPct val="0"/>
              </a:spcBef>
            </a:pPr>
            <a:endParaRPr lang="en-US" sz="3399">
              <a:solidFill>
                <a:srgbClr val="6D67E4"/>
              </a:solidFill>
              <a:latin typeface="Open Sauce Bold"/>
            </a:endParaRPr>
          </a:p>
          <a:p>
            <a:pPr marL="734053" lvl="1" indent="-367026" algn="l">
              <a:lnSpc>
                <a:spcPts val="5915"/>
              </a:lnSpc>
              <a:buFont typeface="Arial"/>
              <a:buChar char="•"/>
            </a:pPr>
            <a:r>
              <a:rPr lang="en-US" sz="3399">
                <a:solidFill>
                  <a:srgbClr val="000000"/>
                </a:solidFill>
                <a:latin typeface="Open Sauce"/>
              </a:rPr>
              <a:t>Connected to the OpenAI and Other APIs to Unity </a:t>
            </a:r>
          </a:p>
          <a:p>
            <a:pPr marL="734053" lvl="1" indent="-367026" algn="l">
              <a:lnSpc>
                <a:spcPts val="5915"/>
              </a:lnSpc>
              <a:buFont typeface="Arial"/>
              <a:buChar char="•"/>
            </a:pPr>
            <a:r>
              <a:rPr lang="en-US" sz="3399">
                <a:solidFill>
                  <a:srgbClr val="000000"/>
                </a:solidFill>
                <a:latin typeface="Open Sauce"/>
              </a:rPr>
              <a:t>Build a Realistic VR environment</a:t>
            </a:r>
          </a:p>
          <a:p>
            <a:pPr marL="734053" lvl="1" indent="-367026" algn="l">
              <a:lnSpc>
                <a:spcPts val="5915"/>
              </a:lnSpc>
              <a:spcBef>
                <a:spcPct val="0"/>
              </a:spcBef>
              <a:buFont typeface="Arial"/>
              <a:buChar char="•"/>
            </a:pPr>
            <a:r>
              <a:rPr lang="en-US" sz="3399">
                <a:solidFill>
                  <a:srgbClr val="000000"/>
                </a:solidFill>
                <a:latin typeface="Open Sauce"/>
              </a:rPr>
              <a:t>Build a user interacted Character with special backstory and test</a:t>
            </a:r>
          </a:p>
        </p:txBody>
      </p:sp>
      <p:grpSp>
        <p:nvGrpSpPr>
          <p:cNvPr id="21" name="Group 21"/>
          <p:cNvGrpSpPr/>
          <p:nvPr/>
        </p:nvGrpSpPr>
        <p:grpSpPr>
          <a:xfrm>
            <a:off x="3033098" y="3106742"/>
            <a:ext cx="4336335" cy="47625"/>
            <a:chOff x="0" y="0"/>
            <a:chExt cx="1142080" cy="12543"/>
          </a:xfrm>
        </p:grpSpPr>
        <p:sp>
          <p:nvSpPr>
            <p:cNvPr id="22" name="Freeform 22"/>
            <p:cNvSpPr/>
            <p:nvPr/>
          </p:nvSpPr>
          <p:spPr>
            <a:xfrm>
              <a:off x="0" y="0"/>
              <a:ext cx="1142080" cy="12543"/>
            </a:xfrm>
            <a:custGeom>
              <a:avLst/>
              <a:gdLst/>
              <a:ahLst/>
              <a:cxnLst/>
              <a:rect l="l" t="t" r="r" b="b"/>
              <a:pathLst>
                <a:path w="1142080" h="12543">
                  <a:moveTo>
                    <a:pt x="0" y="0"/>
                  </a:moveTo>
                  <a:lnTo>
                    <a:pt x="1142080" y="0"/>
                  </a:lnTo>
                  <a:lnTo>
                    <a:pt x="1142080" y="12543"/>
                  </a:lnTo>
                  <a:lnTo>
                    <a:pt x="0" y="12543"/>
                  </a:lnTo>
                  <a:close/>
                </a:path>
              </a:pathLst>
            </a:custGeom>
            <a:solidFill>
              <a:srgbClr val="131211"/>
            </a:solidFill>
          </p:spPr>
        </p:sp>
        <p:sp>
          <p:nvSpPr>
            <p:cNvPr id="23" name="TextBox 23"/>
            <p:cNvSpPr txBox="1"/>
            <p:nvPr/>
          </p:nvSpPr>
          <p:spPr>
            <a:xfrm>
              <a:off x="0" y="-57150"/>
              <a:ext cx="1142080" cy="69693"/>
            </a:xfrm>
            <a:prstGeom prst="rect">
              <a:avLst/>
            </a:prstGeom>
          </p:spPr>
          <p:txBody>
            <a:bodyPr lIns="50800" tIns="50800" rIns="50800" bIns="50800" rtlCol="0" anchor="ctr"/>
            <a:lstStyle/>
            <a:p>
              <a:pPr algn="ctr">
                <a:lnSpc>
                  <a:spcPts val="3640"/>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grpSp>
        <p:nvGrpSpPr>
          <p:cNvPr id="11" name="Group 11"/>
          <p:cNvGrpSpPr/>
          <p:nvPr/>
        </p:nvGrpSpPr>
        <p:grpSpPr>
          <a:xfrm>
            <a:off x="2094351" y="2858159"/>
            <a:ext cx="6109456" cy="6060942"/>
            <a:chOff x="0" y="0"/>
            <a:chExt cx="1609075" cy="1596298"/>
          </a:xfrm>
        </p:grpSpPr>
        <p:sp>
          <p:nvSpPr>
            <p:cNvPr id="12" name="Freeform 12"/>
            <p:cNvSpPr/>
            <p:nvPr/>
          </p:nvSpPr>
          <p:spPr>
            <a:xfrm>
              <a:off x="0" y="0"/>
              <a:ext cx="1609075" cy="1596298"/>
            </a:xfrm>
            <a:custGeom>
              <a:avLst/>
              <a:gdLst/>
              <a:ahLst/>
              <a:cxnLst/>
              <a:rect l="l" t="t" r="r" b="b"/>
              <a:pathLst>
                <a:path w="1609075" h="1596298">
                  <a:moveTo>
                    <a:pt x="25344" y="0"/>
                  </a:moveTo>
                  <a:lnTo>
                    <a:pt x="1583731" y="0"/>
                  </a:lnTo>
                  <a:cubicBezTo>
                    <a:pt x="1590452" y="0"/>
                    <a:pt x="1596899" y="2670"/>
                    <a:pt x="1601652" y="7423"/>
                  </a:cubicBezTo>
                  <a:cubicBezTo>
                    <a:pt x="1606405" y="12176"/>
                    <a:pt x="1609075" y="18622"/>
                    <a:pt x="1609075" y="25344"/>
                  </a:cubicBezTo>
                  <a:lnTo>
                    <a:pt x="1609075" y="1570954"/>
                  </a:lnTo>
                  <a:cubicBezTo>
                    <a:pt x="1609075" y="1577675"/>
                    <a:pt x="1606405" y="1584122"/>
                    <a:pt x="1601652" y="1588875"/>
                  </a:cubicBezTo>
                  <a:cubicBezTo>
                    <a:pt x="1596899" y="1593627"/>
                    <a:pt x="1590452" y="1596298"/>
                    <a:pt x="1583731" y="1596298"/>
                  </a:cubicBezTo>
                  <a:lnTo>
                    <a:pt x="25344" y="1596298"/>
                  </a:lnTo>
                  <a:cubicBezTo>
                    <a:pt x="18622" y="1596298"/>
                    <a:pt x="12176" y="1593627"/>
                    <a:pt x="7423" y="1588875"/>
                  </a:cubicBezTo>
                  <a:cubicBezTo>
                    <a:pt x="2670" y="1584122"/>
                    <a:pt x="0" y="1577675"/>
                    <a:pt x="0" y="1570954"/>
                  </a:cubicBezTo>
                  <a:lnTo>
                    <a:pt x="0" y="25344"/>
                  </a:lnTo>
                  <a:cubicBezTo>
                    <a:pt x="0" y="18622"/>
                    <a:pt x="2670" y="12176"/>
                    <a:pt x="7423" y="7423"/>
                  </a:cubicBezTo>
                  <a:cubicBezTo>
                    <a:pt x="12176" y="2670"/>
                    <a:pt x="18622" y="0"/>
                    <a:pt x="25344" y="0"/>
                  </a:cubicBezTo>
                  <a:close/>
                </a:path>
              </a:pathLst>
            </a:custGeom>
            <a:gradFill rotWithShape="1">
              <a:gsLst>
                <a:gs pos="0">
                  <a:srgbClr val="FFF7AD">
                    <a:alpha val="41000"/>
                  </a:srgbClr>
                </a:gs>
                <a:gs pos="100000">
                  <a:srgbClr val="FFA9F9">
                    <a:alpha val="41000"/>
                  </a:srgbClr>
                </a:gs>
              </a:gsLst>
              <a:lin ang="0"/>
            </a:gradFill>
            <a:ln w="38100" cap="sq">
              <a:solidFill>
                <a:srgbClr val="FFFBFB">
                  <a:alpha val="40784"/>
                </a:srgbClr>
              </a:solidFill>
              <a:prstDash val="solid"/>
              <a:miter/>
            </a:ln>
          </p:spPr>
        </p:sp>
        <p:sp>
          <p:nvSpPr>
            <p:cNvPr id="13" name="TextBox 13"/>
            <p:cNvSpPr txBox="1"/>
            <p:nvPr/>
          </p:nvSpPr>
          <p:spPr>
            <a:xfrm>
              <a:off x="0" y="-19050"/>
              <a:ext cx="1609075" cy="1615348"/>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8662926" y="2858159"/>
            <a:ext cx="6109456" cy="6060942"/>
            <a:chOff x="0" y="0"/>
            <a:chExt cx="1609075" cy="1596298"/>
          </a:xfrm>
        </p:grpSpPr>
        <p:sp>
          <p:nvSpPr>
            <p:cNvPr id="15" name="Freeform 15"/>
            <p:cNvSpPr/>
            <p:nvPr/>
          </p:nvSpPr>
          <p:spPr>
            <a:xfrm>
              <a:off x="0" y="0"/>
              <a:ext cx="1609075" cy="1596298"/>
            </a:xfrm>
            <a:custGeom>
              <a:avLst/>
              <a:gdLst/>
              <a:ahLst/>
              <a:cxnLst/>
              <a:rect l="l" t="t" r="r" b="b"/>
              <a:pathLst>
                <a:path w="1609075" h="1596298">
                  <a:moveTo>
                    <a:pt x="25344" y="0"/>
                  </a:moveTo>
                  <a:lnTo>
                    <a:pt x="1583731" y="0"/>
                  </a:lnTo>
                  <a:cubicBezTo>
                    <a:pt x="1590452" y="0"/>
                    <a:pt x="1596899" y="2670"/>
                    <a:pt x="1601652" y="7423"/>
                  </a:cubicBezTo>
                  <a:cubicBezTo>
                    <a:pt x="1606405" y="12176"/>
                    <a:pt x="1609075" y="18622"/>
                    <a:pt x="1609075" y="25344"/>
                  </a:cubicBezTo>
                  <a:lnTo>
                    <a:pt x="1609075" y="1570954"/>
                  </a:lnTo>
                  <a:cubicBezTo>
                    <a:pt x="1609075" y="1577675"/>
                    <a:pt x="1606405" y="1584122"/>
                    <a:pt x="1601652" y="1588875"/>
                  </a:cubicBezTo>
                  <a:cubicBezTo>
                    <a:pt x="1596899" y="1593627"/>
                    <a:pt x="1590452" y="1596298"/>
                    <a:pt x="1583731" y="1596298"/>
                  </a:cubicBezTo>
                  <a:lnTo>
                    <a:pt x="25344" y="1596298"/>
                  </a:lnTo>
                  <a:cubicBezTo>
                    <a:pt x="18622" y="1596298"/>
                    <a:pt x="12176" y="1593627"/>
                    <a:pt x="7423" y="1588875"/>
                  </a:cubicBezTo>
                  <a:cubicBezTo>
                    <a:pt x="2670" y="1584122"/>
                    <a:pt x="0" y="1577675"/>
                    <a:pt x="0" y="1570954"/>
                  </a:cubicBezTo>
                  <a:lnTo>
                    <a:pt x="0" y="25344"/>
                  </a:lnTo>
                  <a:cubicBezTo>
                    <a:pt x="0" y="18622"/>
                    <a:pt x="2670" y="12176"/>
                    <a:pt x="7423" y="7423"/>
                  </a:cubicBezTo>
                  <a:cubicBezTo>
                    <a:pt x="12176" y="2670"/>
                    <a:pt x="18622" y="0"/>
                    <a:pt x="25344" y="0"/>
                  </a:cubicBezTo>
                  <a:close/>
                </a:path>
              </a:pathLst>
            </a:custGeom>
            <a:gradFill rotWithShape="1">
              <a:gsLst>
                <a:gs pos="0">
                  <a:srgbClr val="CDFFD8">
                    <a:alpha val="41000"/>
                  </a:srgbClr>
                </a:gs>
                <a:gs pos="100000">
                  <a:srgbClr val="94B9FF">
                    <a:alpha val="41000"/>
                  </a:srgbClr>
                </a:gs>
              </a:gsLst>
              <a:lin ang="0"/>
            </a:gradFill>
            <a:ln w="38100" cap="sq">
              <a:solidFill>
                <a:srgbClr val="FFFBFB">
                  <a:alpha val="40784"/>
                </a:srgbClr>
              </a:solidFill>
              <a:prstDash val="solid"/>
              <a:miter/>
            </a:ln>
          </p:spPr>
        </p:sp>
        <p:sp>
          <p:nvSpPr>
            <p:cNvPr id="16" name="TextBox 16"/>
            <p:cNvSpPr txBox="1"/>
            <p:nvPr/>
          </p:nvSpPr>
          <p:spPr>
            <a:xfrm>
              <a:off x="0" y="-19050"/>
              <a:ext cx="1609075" cy="1615348"/>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3033098" y="4004540"/>
            <a:ext cx="4336335" cy="47625"/>
            <a:chOff x="0" y="0"/>
            <a:chExt cx="1142080" cy="12543"/>
          </a:xfrm>
        </p:grpSpPr>
        <p:sp>
          <p:nvSpPr>
            <p:cNvPr id="18" name="Freeform 18"/>
            <p:cNvSpPr/>
            <p:nvPr/>
          </p:nvSpPr>
          <p:spPr>
            <a:xfrm>
              <a:off x="0" y="0"/>
              <a:ext cx="1142080" cy="12543"/>
            </a:xfrm>
            <a:custGeom>
              <a:avLst/>
              <a:gdLst/>
              <a:ahLst/>
              <a:cxnLst/>
              <a:rect l="l" t="t" r="r" b="b"/>
              <a:pathLst>
                <a:path w="1142080" h="12543">
                  <a:moveTo>
                    <a:pt x="0" y="0"/>
                  </a:moveTo>
                  <a:lnTo>
                    <a:pt x="1142080" y="0"/>
                  </a:lnTo>
                  <a:lnTo>
                    <a:pt x="1142080" y="12543"/>
                  </a:lnTo>
                  <a:lnTo>
                    <a:pt x="0" y="12543"/>
                  </a:lnTo>
                  <a:close/>
                </a:path>
              </a:pathLst>
            </a:custGeom>
            <a:solidFill>
              <a:srgbClr val="131211"/>
            </a:solidFill>
          </p:spPr>
        </p:sp>
        <p:sp>
          <p:nvSpPr>
            <p:cNvPr id="19" name="TextBox 19"/>
            <p:cNvSpPr txBox="1"/>
            <p:nvPr/>
          </p:nvSpPr>
          <p:spPr>
            <a:xfrm>
              <a:off x="0" y="-57150"/>
              <a:ext cx="1142080" cy="69693"/>
            </a:xfrm>
            <a:prstGeom prst="rect">
              <a:avLst/>
            </a:prstGeom>
          </p:spPr>
          <p:txBody>
            <a:bodyPr lIns="50800" tIns="50800" rIns="50800" bIns="50800" rtlCol="0" anchor="ctr"/>
            <a:lstStyle/>
            <a:p>
              <a:pPr algn="ctr">
                <a:lnSpc>
                  <a:spcPts val="3640"/>
                </a:lnSpc>
              </a:pPr>
              <a:endParaRPr/>
            </a:p>
          </p:txBody>
        </p:sp>
      </p:grpSp>
      <p:grpSp>
        <p:nvGrpSpPr>
          <p:cNvPr id="20" name="Group 20"/>
          <p:cNvGrpSpPr/>
          <p:nvPr/>
        </p:nvGrpSpPr>
        <p:grpSpPr>
          <a:xfrm>
            <a:off x="9549487" y="4004540"/>
            <a:ext cx="4336335" cy="47625"/>
            <a:chOff x="0" y="0"/>
            <a:chExt cx="1142080" cy="12543"/>
          </a:xfrm>
        </p:grpSpPr>
        <p:sp>
          <p:nvSpPr>
            <p:cNvPr id="21" name="Freeform 21"/>
            <p:cNvSpPr/>
            <p:nvPr/>
          </p:nvSpPr>
          <p:spPr>
            <a:xfrm>
              <a:off x="0" y="0"/>
              <a:ext cx="1142080" cy="12543"/>
            </a:xfrm>
            <a:custGeom>
              <a:avLst/>
              <a:gdLst/>
              <a:ahLst/>
              <a:cxnLst/>
              <a:rect l="l" t="t" r="r" b="b"/>
              <a:pathLst>
                <a:path w="1142080" h="12543">
                  <a:moveTo>
                    <a:pt x="0" y="0"/>
                  </a:moveTo>
                  <a:lnTo>
                    <a:pt x="1142080" y="0"/>
                  </a:lnTo>
                  <a:lnTo>
                    <a:pt x="1142080" y="12543"/>
                  </a:lnTo>
                  <a:lnTo>
                    <a:pt x="0" y="12543"/>
                  </a:lnTo>
                  <a:close/>
                </a:path>
              </a:pathLst>
            </a:custGeom>
            <a:solidFill>
              <a:srgbClr val="131211"/>
            </a:solidFill>
          </p:spPr>
        </p:sp>
        <p:sp>
          <p:nvSpPr>
            <p:cNvPr id="22" name="TextBox 22"/>
            <p:cNvSpPr txBox="1"/>
            <p:nvPr/>
          </p:nvSpPr>
          <p:spPr>
            <a:xfrm>
              <a:off x="0" y="-57150"/>
              <a:ext cx="1142080" cy="69693"/>
            </a:xfrm>
            <a:prstGeom prst="rect">
              <a:avLst/>
            </a:prstGeom>
          </p:spPr>
          <p:txBody>
            <a:bodyPr lIns="50800" tIns="50800" rIns="50800" bIns="50800" rtlCol="0" anchor="ctr"/>
            <a:lstStyle/>
            <a:p>
              <a:pPr algn="ctr">
                <a:lnSpc>
                  <a:spcPts val="3640"/>
                </a:lnSpc>
              </a:pPr>
              <a:endParaRPr/>
            </a:p>
          </p:txBody>
        </p:sp>
      </p:grpSp>
      <p:sp>
        <p:nvSpPr>
          <p:cNvPr id="23" name="Freeform 23"/>
          <p:cNvSpPr/>
          <p:nvPr/>
        </p:nvSpPr>
        <p:spPr>
          <a:xfrm>
            <a:off x="6923530" y="7482231"/>
            <a:ext cx="891807" cy="1017622"/>
          </a:xfrm>
          <a:custGeom>
            <a:avLst/>
            <a:gdLst/>
            <a:ahLst/>
            <a:cxnLst/>
            <a:rect l="l" t="t" r="r" b="b"/>
            <a:pathLst>
              <a:path w="891807" h="1017622">
                <a:moveTo>
                  <a:pt x="0" y="0"/>
                </a:moveTo>
                <a:lnTo>
                  <a:pt x="891806" y="0"/>
                </a:lnTo>
                <a:lnTo>
                  <a:pt x="891806" y="1017621"/>
                </a:lnTo>
                <a:lnTo>
                  <a:pt x="0" y="10176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a:off x="13337840" y="7482231"/>
            <a:ext cx="1040319" cy="1017622"/>
          </a:xfrm>
          <a:custGeom>
            <a:avLst/>
            <a:gdLst/>
            <a:ahLst/>
            <a:cxnLst/>
            <a:rect l="l" t="t" r="r" b="b"/>
            <a:pathLst>
              <a:path w="1040319" h="1017622">
                <a:moveTo>
                  <a:pt x="0" y="0"/>
                </a:moveTo>
                <a:lnTo>
                  <a:pt x="1040319" y="0"/>
                </a:lnTo>
                <a:lnTo>
                  <a:pt x="1040319" y="1017621"/>
                </a:lnTo>
                <a:lnTo>
                  <a:pt x="0" y="10176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TextBox 25"/>
          <p:cNvSpPr txBox="1"/>
          <p:nvPr/>
        </p:nvSpPr>
        <p:spPr>
          <a:xfrm>
            <a:off x="12285464" y="914400"/>
            <a:ext cx="4973836"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Methodology</a:t>
            </a:r>
          </a:p>
        </p:txBody>
      </p:sp>
      <p:sp>
        <p:nvSpPr>
          <p:cNvPr id="26" name="TextBox 26"/>
          <p:cNvSpPr txBox="1"/>
          <p:nvPr/>
        </p:nvSpPr>
        <p:spPr>
          <a:xfrm>
            <a:off x="1028700" y="1263650"/>
            <a:ext cx="9412962" cy="679450"/>
          </a:xfrm>
          <a:prstGeom prst="rect">
            <a:avLst/>
          </a:prstGeom>
        </p:spPr>
        <p:txBody>
          <a:bodyPr lIns="0" tIns="0" rIns="0" bIns="0" rtlCol="0" anchor="t">
            <a:spAutoFit/>
          </a:bodyPr>
          <a:lstStyle/>
          <a:p>
            <a:pPr marL="0" lvl="0" indent="0" algn="l">
              <a:lnSpc>
                <a:spcPts val="5599"/>
              </a:lnSpc>
              <a:spcBef>
                <a:spcPct val="0"/>
              </a:spcBef>
            </a:pPr>
            <a:r>
              <a:rPr lang="en-US" sz="3999">
                <a:solidFill>
                  <a:srgbClr val="000000"/>
                </a:solidFill>
                <a:latin typeface="Canva Sans Bold"/>
              </a:rPr>
              <a:t>Technologies, Techniques, Algorithms</a:t>
            </a:r>
          </a:p>
        </p:txBody>
      </p:sp>
      <p:sp>
        <p:nvSpPr>
          <p:cNvPr id="27" name="TextBox 27"/>
          <p:cNvSpPr txBox="1"/>
          <p:nvPr/>
        </p:nvSpPr>
        <p:spPr>
          <a:xfrm>
            <a:off x="3936682" y="3217020"/>
            <a:ext cx="2471857" cy="514350"/>
          </a:xfrm>
          <a:prstGeom prst="rect">
            <a:avLst/>
          </a:prstGeom>
        </p:spPr>
        <p:txBody>
          <a:bodyPr lIns="0" tIns="0" rIns="0" bIns="0" rtlCol="0" anchor="t">
            <a:spAutoFit/>
          </a:bodyPr>
          <a:lstStyle/>
          <a:p>
            <a:pPr algn="ctr">
              <a:lnSpc>
                <a:spcPts val="4200"/>
              </a:lnSpc>
            </a:pPr>
            <a:r>
              <a:rPr lang="en-US" sz="3000">
                <a:solidFill>
                  <a:srgbClr val="000000"/>
                </a:solidFill>
                <a:latin typeface="Canva Sans Bold"/>
              </a:rPr>
              <a:t>Technologies</a:t>
            </a:r>
          </a:p>
        </p:txBody>
      </p:sp>
      <p:sp>
        <p:nvSpPr>
          <p:cNvPr id="28" name="TextBox 28"/>
          <p:cNvSpPr txBox="1"/>
          <p:nvPr/>
        </p:nvSpPr>
        <p:spPr>
          <a:xfrm>
            <a:off x="2488574" y="4280765"/>
            <a:ext cx="5321010" cy="1736725"/>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000000"/>
                </a:solidFill>
                <a:latin typeface="Canva Sans"/>
              </a:rPr>
              <a:t>AWS polly</a:t>
            </a:r>
          </a:p>
          <a:p>
            <a:pPr marL="539749" lvl="1" indent="-269875" algn="l">
              <a:lnSpc>
                <a:spcPts val="3499"/>
              </a:lnSpc>
              <a:buFont typeface="Arial"/>
              <a:buChar char="•"/>
            </a:pPr>
            <a:r>
              <a:rPr lang="en-US" sz="2499">
                <a:solidFill>
                  <a:srgbClr val="000000"/>
                </a:solidFill>
                <a:latin typeface="Canva Sans"/>
              </a:rPr>
              <a:t>C#</a:t>
            </a:r>
          </a:p>
          <a:p>
            <a:pPr marL="539749" lvl="1" indent="-269875" algn="l">
              <a:lnSpc>
                <a:spcPts val="3499"/>
              </a:lnSpc>
              <a:buFont typeface="Arial"/>
              <a:buChar char="•"/>
            </a:pPr>
            <a:r>
              <a:rPr lang="en-US" sz="2499">
                <a:solidFill>
                  <a:srgbClr val="000000"/>
                </a:solidFill>
                <a:latin typeface="Canva Sans"/>
              </a:rPr>
              <a:t>.NET</a:t>
            </a:r>
          </a:p>
          <a:p>
            <a:pPr marL="539749" lvl="1" indent="-269875" algn="l">
              <a:lnSpc>
                <a:spcPts val="3499"/>
              </a:lnSpc>
              <a:buFont typeface="Arial"/>
              <a:buChar char="•"/>
            </a:pPr>
            <a:r>
              <a:rPr lang="en-US" sz="2499">
                <a:solidFill>
                  <a:srgbClr val="000000"/>
                </a:solidFill>
                <a:latin typeface="Canva Sans"/>
              </a:rPr>
              <a:t>Unity Plugin</a:t>
            </a:r>
          </a:p>
        </p:txBody>
      </p:sp>
      <p:sp>
        <p:nvSpPr>
          <p:cNvPr id="29" name="TextBox 29"/>
          <p:cNvSpPr txBox="1"/>
          <p:nvPr/>
        </p:nvSpPr>
        <p:spPr>
          <a:xfrm>
            <a:off x="10692467" y="3217020"/>
            <a:ext cx="2050375" cy="514350"/>
          </a:xfrm>
          <a:prstGeom prst="rect">
            <a:avLst/>
          </a:prstGeom>
        </p:spPr>
        <p:txBody>
          <a:bodyPr lIns="0" tIns="0" rIns="0" bIns="0" rtlCol="0" anchor="t">
            <a:spAutoFit/>
          </a:bodyPr>
          <a:lstStyle/>
          <a:p>
            <a:pPr algn="ctr">
              <a:lnSpc>
                <a:spcPts val="4200"/>
              </a:lnSpc>
            </a:pPr>
            <a:r>
              <a:rPr lang="en-US" sz="3000">
                <a:solidFill>
                  <a:srgbClr val="000000"/>
                </a:solidFill>
                <a:latin typeface="Canva Sans Bold"/>
              </a:rPr>
              <a:t>Algorithms</a:t>
            </a:r>
          </a:p>
        </p:txBody>
      </p:sp>
      <p:sp>
        <p:nvSpPr>
          <p:cNvPr id="30" name="TextBox 30"/>
          <p:cNvSpPr txBox="1"/>
          <p:nvPr/>
        </p:nvSpPr>
        <p:spPr>
          <a:xfrm>
            <a:off x="9057149" y="4280765"/>
            <a:ext cx="5321010" cy="2174875"/>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000000"/>
                </a:solidFill>
                <a:latin typeface="Canva Sans"/>
              </a:rPr>
              <a:t>Speech to text model</a:t>
            </a:r>
          </a:p>
          <a:p>
            <a:pPr marL="539749" lvl="1" indent="-269875" algn="l">
              <a:lnSpc>
                <a:spcPts val="3499"/>
              </a:lnSpc>
              <a:buFont typeface="Arial"/>
              <a:buChar char="•"/>
            </a:pPr>
            <a:r>
              <a:rPr lang="en-US" sz="2499">
                <a:solidFill>
                  <a:srgbClr val="000000"/>
                </a:solidFill>
                <a:latin typeface="Canva Sans"/>
              </a:rPr>
              <a:t>Text to speech model</a:t>
            </a:r>
          </a:p>
          <a:p>
            <a:pPr marL="539749" lvl="1" indent="-269875" algn="l">
              <a:lnSpc>
                <a:spcPts val="3499"/>
              </a:lnSpc>
              <a:buFont typeface="Arial"/>
              <a:buChar char="•"/>
            </a:pPr>
            <a:r>
              <a:rPr lang="en-US" sz="2499">
                <a:solidFill>
                  <a:srgbClr val="000000"/>
                </a:solidFill>
                <a:latin typeface="Canva Sans"/>
              </a:rPr>
              <a:t>LLM</a:t>
            </a:r>
          </a:p>
          <a:p>
            <a:pPr algn="l">
              <a:lnSpc>
                <a:spcPts val="3499"/>
              </a:lnSpc>
            </a:pPr>
            <a:endParaRPr lang="en-US" sz="2499">
              <a:solidFill>
                <a:srgbClr val="000000"/>
              </a:solidFill>
              <a:latin typeface="Canva Sans"/>
            </a:endParaRPr>
          </a:p>
          <a:p>
            <a:pPr algn="l">
              <a:lnSpc>
                <a:spcPts val="3499"/>
              </a:lnSpc>
            </a:pPr>
            <a:endParaRPr lang="en-US" sz="2499">
              <a:solidFill>
                <a:srgbClr val="000000"/>
              </a:solidFill>
              <a:latin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grpSp>
        <p:nvGrpSpPr>
          <p:cNvPr id="11" name="Group 11"/>
          <p:cNvGrpSpPr/>
          <p:nvPr/>
        </p:nvGrpSpPr>
        <p:grpSpPr>
          <a:xfrm>
            <a:off x="2094351" y="2858159"/>
            <a:ext cx="6109456" cy="6060942"/>
            <a:chOff x="0" y="0"/>
            <a:chExt cx="1609075" cy="1596298"/>
          </a:xfrm>
        </p:grpSpPr>
        <p:sp>
          <p:nvSpPr>
            <p:cNvPr id="12" name="Freeform 12"/>
            <p:cNvSpPr/>
            <p:nvPr/>
          </p:nvSpPr>
          <p:spPr>
            <a:xfrm>
              <a:off x="0" y="0"/>
              <a:ext cx="1609075" cy="1596298"/>
            </a:xfrm>
            <a:custGeom>
              <a:avLst/>
              <a:gdLst/>
              <a:ahLst/>
              <a:cxnLst/>
              <a:rect l="l" t="t" r="r" b="b"/>
              <a:pathLst>
                <a:path w="1609075" h="1596298">
                  <a:moveTo>
                    <a:pt x="25344" y="0"/>
                  </a:moveTo>
                  <a:lnTo>
                    <a:pt x="1583731" y="0"/>
                  </a:lnTo>
                  <a:cubicBezTo>
                    <a:pt x="1590452" y="0"/>
                    <a:pt x="1596899" y="2670"/>
                    <a:pt x="1601652" y="7423"/>
                  </a:cubicBezTo>
                  <a:cubicBezTo>
                    <a:pt x="1606405" y="12176"/>
                    <a:pt x="1609075" y="18622"/>
                    <a:pt x="1609075" y="25344"/>
                  </a:cubicBezTo>
                  <a:lnTo>
                    <a:pt x="1609075" y="1570954"/>
                  </a:lnTo>
                  <a:cubicBezTo>
                    <a:pt x="1609075" y="1577675"/>
                    <a:pt x="1606405" y="1584122"/>
                    <a:pt x="1601652" y="1588875"/>
                  </a:cubicBezTo>
                  <a:cubicBezTo>
                    <a:pt x="1596899" y="1593627"/>
                    <a:pt x="1590452" y="1596298"/>
                    <a:pt x="1583731" y="1596298"/>
                  </a:cubicBezTo>
                  <a:lnTo>
                    <a:pt x="25344" y="1596298"/>
                  </a:lnTo>
                  <a:cubicBezTo>
                    <a:pt x="18622" y="1596298"/>
                    <a:pt x="12176" y="1593627"/>
                    <a:pt x="7423" y="1588875"/>
                  </a:cubicBezTo>
                  <a:cubicBezTo>
                    <a:pt x="2670" y="1584122"/>
                    <a:pt x="0" y="1577675"/>
                    <a:pt x="0" y="1570954"/>
                  </a:cubicBezTo>
                  <a:lnTo>
                    <a:pt x="0" y="25344"/>
                  </a:lnTo>
                  <a:cubicBezTo>
                    <a:pt x="0" y="18622"/>
                    <a:pt x="2670" y="12176"/>
                    <a:pt x="7423" y="7423"/>
                  </a:cubicBezTo>
                  <a:cubicBezTo>
                    <a:pt x="12176" y="2670"/>
                    <a:pt x="18622" y="0"/>
                    <a:pt x="25344" y="0"/>
                  </a:cubicBezTo>
                  <a:close/>
                </a:path>
              </a:pathLst>
            </a:custGeom>
            <a:gradFill rotWithShape="1">
              <a:gsLst>
                <a:gs pos="0">
                  <a:srgbClr val="FFF7AD">
                    <a:alpha val="41000"/>
                  </a:srgbClr>
                </a:gs>
                <a:gs pos="100000">
                  <a:srgbClr val="FFA9F9">
                    <a:alpha val="41000"/>
                  </a:srgbClr>
                </a:gs>
              </a:gsLst>
              <a:lin ang="0"/>
            </a:gradFill>
            <a:ln w="38100" cap="sq">
              <a:solidFill>
                <a:srgbClr val="FFFBFB">
                  <a:alpha val="40784"/>
                </a:srgbClr>
              </a:solidFill>
              <a:prstDash val="solid"/>
              <a:miter/>
            </a:ln>
          </p:spPr>
        </p:sp>
        <p:sp>
          <p:nvSpPr>
            <p:cNvPr id="13" name="TextBox 13"/>
            <p:cNvSpPr txBox="1"/>
            <p:nvPr/>
          </p:nvSpPr>
          <p:spPr>
            <a:xfrm>
              <a:off x="0" y="-19050"/>
              <a:ext cx="1609075" cy="1615348"/>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8662926" y="2858159"/>
            <a:ext cx="6109456" cy="6060942"/>
            <a:chOff x="0" y="0"/>
            <a:chExt cx="1609075" cy="1596298"/>
          </a:xfrm>
        </p:grpSpPr>
        <p:sp>
          <p:nvSpPr>
            <p:cNvPr id="15" name="Freeform 15"/>
            <p:cNvSpPr/>
            <p:nvPr/>
          </p:nvSpPr>
          <p:spPr>
            <a:xfrm>
              <a:off x="0" y="0"/>
              <a:ext cx="1609075" cy="1596298"/>
            </a:xfrm>
            <a:custGeom>
              <a:avLst/>
              <a:gdLst/>
              <a:ahLst/>
              <a:cxnLst/>
              <a:rect l="l" t="t" r="r" b="b"/>
              <a:pathLst>
                <a:path w="1609075" h="1596298">
                  <a:moveTo>
                    <a:pt x="25344" y="0"/>
                  </a:moveTo>
                  <a:lnTo>
                    <a:pt x="1583731" y="0"/>
                  </a:lnTo>
                  <a:cubicBezTo>
                    <a:pt x="1590452" y="0"/>
                    <a:pt x="1596899" y="2670"/>
                    <a:pt x="1601652" y="7423"/>
                  </a:cubicBezTo>
                  <a:cubicBezTo>
                    <a:pt x="1606405" y="12176"/>
                    <a:pt x="1609075" y="18622"/>
                    <a:pt x="1609075" y="25344"/>
                  </a:cubicBezTo>
                  <a:lnTo>
                    <a:pt x="1609075" y="1570954"/>
                  </a:lnTo>
                  <a:cubicBezTo>
                    <a:pt x="1609075" y="1577675"/>
                    <a:pt x="1606405" y="1584122"/>
                    <a:pt x="1601652" y="1588875"/>
                  </a:cubicBezTo>
                  <a:cubicBezTo>
                    <a:pt x="1596899" y="1593627"/>
                    <a:pt x="1590452" y="1596298"/>
                    <a:pt x="1583731" y="1596298"/>
                  </a:cubicBezTo>
                  <a:lnTo>
                    <a:pt x="25344" y="1596298"/>
                  </a:lnTo>
                  <a:cubicBezTo>
                    <a:pt x="18622" y="1596298"/>
                    <a:pt x="12176" y="1593627"/>
                    <a:pt x="7423" y="1588875"/>
                  </a:cubicBezTo>
                  <a:cubicBezTo>
                    <a:pt x="2670" y="1584122"/>
                    <a:pt x="0" y="1577675"/>
                    <a:pt x="0" y="1570954"/>
                  </a:cubicBezTo>
                  <a:lnTo>
                    <a:pt x="0" y="25344"/>
                  </a:lnTo>
                  <a:cubicBezTo>
                    <a:pt x="0" y="18622"/>
                    <a:pt x="2670" y="12176"/>
                    <a:pt x="7423" y="7423"/>
                  </a:cubicBezTo>
                  <a:cubicBezTo>
                    <a:pt x="12176" y="2670"/>
                    <a:pt x="18622" y="0"/>
                    <a:pt x="25344" y="0"/>
                  </a:cubicBezTo>
                  <a:close/>
                </a:path>
              </a:pathLst>
            </a:custGeom>
            <a:gradFill rotWithShape="1">
              <a:gsLst>
                <a:gs pos="0">
                  <a:srgbClr val="CDFFD8">
                    <a:alpha val="41000"/>
                  </a:srgbClr>
                </a:gs>
                <a:gs pos="100000">
                  <a:srgbClr val="94B9FF">
                    <a:alpha val="41000"/>
                  </a:srgbClr>
                </a:gs>
              </a:gsLst>
              <a:lin ang="0"/>
            </a:gradFill>
            <a:ln w="38100" cap="sq">
              <a:solidFill>
                <a:srgbClr val="FFFBFB">
                  <a:alpha val="40784"/>
                </a:srgbClr>
              </a:solidFill>
              <a:prstDash val="solid"/>
              <a:miter/>
            </a:ln>
          </p:spPr>
        </p:sp>
        <p:sp>
          <p:nvSpPr>
            <p:cNvPr id="16" name="TextBox 16"/>
            <p:cNvSpPr txBox="1"/>
            <p:nvPr/>
          </p:nvSpPr>
          <p:spPr>
            <a:xfrm>
              <a:off x="0" y="-19050"/>
              <a:ext cx="1609075" cy="1615348"/>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3033098" y="4258540"/>
            <a:ext cx="4336335" cy="349250"/>
            <a:chOff x="0" y="0"/>
            <a:chExt cx="1142080" cy="91982"/>
          </a:xfrm>
        </p:grpSpPr>
        <p:sp>
          <p:nvSpPr>
            <p:cNvPr id="18" name="Freeform 18"/>
            <p:cNvSpPr/>
            <p:nvPr/>
          </p:nvSpPr>
          <p:spPr>
            <a:xfrm>
              <a:off x="0" y="0"/>
              <a:ext cx="1142080" cy="12543"/>
            </a:xfrm>
            <a:custGeom>
              <a:avLst/>
              <a:gdLst/>
              <a:ahLst/>
              <a:cxnLst/>
              <a:rect l="l" t="t" r="r" b="b"/>
              <a:pathLst>
                <a:path w="1142080" h="12543">
                  <a:moveTo>
                    <a:pt x="0" y="0"/>
                  </a:moveTo>
                  <a:lnTo>
                    <a:pt x="1142080" y="0"/>
                  </a:lnTo>
                  <a:lnTo>
                    <a:pt x="1142080" y="12543"/>
                  </a:lnTo>
                  <a:lnTo>
                    <a:pt x="0" y="12543"/>
                  </a:lnTo>
                  <a:close/>
                </a:path>
              </a:pathLst>
            </a:custGeom>
            <a:solidFill>
              <a:srgbClr val="131211"/>
            </a:solidFill>
          </p:spPr>
        </p:sp>
        <p:sp>
          <p:nvSpPr>
            <p:cNvPr id="19" name="TextBox 19"/>
            <p:cNvSpPr txBox="1"/>
            <p:nvPr/>
          </p:nvSpPr>
          <p:spPr>
            <a:xfrm>
              <a:off x="0" y="22289"/>
              <a:ext cx="1142080" cy="69693"/>
            </a:xfrm>
            <a:prstGeom prst="rect">
              <a:avLst/>
            </a:prstGeom>
          </p:spPr>
          <p:txBody>
            <a:bodyPr lIns="50800" tIns="50800" rIns="50800" bIns="50800" rtlCol="0" anchor="ctr"/>
            <a:lstStyle/>
            <a:p>
              <a:pPr algn="ctr">
                <a:lnSpc>
                  <a:spcPts val="3640"/>
                </a:lnSpc>
              </a:pPr>
              <a:endParaRPr/>
            </a:p>
          </p:txBody>
        </p:sp>
      </p:grpSp>
      <p:grpSp>
        <p:nvGrpSpPr>
          <p:cNvPr id="20" name="Group 20"/>
          <p:cNvGrpSpPr/>
          <p:nvPr/>
        </p:nvGrpSpPr>
        <p:grpSpPr>
          <a:xfrm>
            <a:off x="9549487" y="4258540"/>
            <a:ext cx="4336335" cy="47625"/>
            <a:chOff x="0" y="0"/>
            <a:chExt cx="1142080" cy="12543"/>
          </a:xfrm>
        </p:grpSpPr>
        <p:sp>
          <p:nvSpPr>
            <p:cNvPr id="21" name="Freeform 21"/>
            <p:cNvSpPr/>
            <p:nvPr/>
          </p:nvSpPr>
          <p:spPr>
            <a:xfrm>
              <a:off x="0" y="0"/>
              <a:ext cx="1142080" cy="12543"/>
            </a:xfrm>
            <a:custGeom>
              <a:avLst/>
              <a:gdLst/>
              <a:ahLst/>
              <a:cxnLst/>
              <a:rect l="l" t="t" r="r" b="b"/>
              <a:pathLst>
                <a:path w="1142080" h="12543">
                  <a:moveTo>
                    <a:pt x="0" y="0"/>
                  </a:moveTo>
                  <a:lnTo>
                    <a:pt x="1142080" y="0"/>
                  </a:lnTo>
                  <a:lnTo>
                    <a:pt x="1142080" y="12543"/>
                  </a:lnTo>
                  <a:lnTo>
                    <a:pt x="0" y="12543"/>
                  </a:lnTo>
                  <a:close/>
                </a:path>
              </a:pathLst>
            </a:custGeom>
            <a:solidFill>
              <a:srgbClr val="131211"/>
            </a:solidFill>
          </p:spPr>
        </p:sp>
        <p:sp>
          <p:nvSpPr>
            <p:cNvPr id="22" name="TextBox 22"/>
            <p:cNvSpPr txBox="1"/>
            <p:nvPr/>
          </p:nvSpPr>
          <p:spPr>
            <a:xfrm>
              <a:off x="0" y="-57150"/>
              <a:ext cx="1142080" cy="69693"/>
            </a:xfrm>
            <a:prstGeom prst="rect">
              <a:avLst/>
            </a:prstGeom>
          </p:spPr>
          <p:txBody>
            <a:bodyPr lIns="50800" tIns="50800" rIns="50800" bIns="50800" rtlCol="0" anchor="ctr"/>
            <a:lstStyle/>
            <a:p>
              <a:pPr algn="ctr">
                <a:lnSpc>
                  <a:spcPts val="3640"/>
                </a:lnSpc>
              </a:pPr>
              <a:endParaRPr/>
            </a:p>
          </p:txBody>
        </p:sp>
      </p:grpSp>
      <p:sp>
        <p:nvSpPr>
          <p:cNvPr id="23" name="Freeform 23"/>
          <p:cNvSpPr/>
          <p:nvPr/>
        </p:nvSpPr>
        <p:spPr>
          <a:xfrm>
            <a:off x="6775544" y="7580011"/>
            <a:ext cx="1034039" cy="1034039"/>
          </a:xfrm>
          <a:custGeom>
            <a:avLst/>
            <a:gdLst/>
            <a:ahLst/>
            <a:cxnLst/>
            <a:rect l="l" t="t" r="r" b="b"/>
            <a:pathLst>
              <a:path w="1034039" h="1034039">
                <a:moveTo>
                  <a:pt x="0" y="0"/>
                </a:moveTo>
                <a:lnTo>
                  <a:pt x="1034039" y="0"/>
                </a:lnTo>
                <a:lnTo>
                  <a:pt x="1034039" y="1034039"/>
                </a:lnTo>
                <a:lnTo>
                  <a:pt x="0" y="10340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a:off x="13337092" y="7630112"/>
            <a:ext cx="1097459" cy="933838"/>
          </a:xfrm>
          <a:custGeom>
            <a:avLst/>
            <a:gdLst/>
            <a:ahLst/>
            <a:cxnLst/>
            <a:rect l="l" t="t" r="r" b="b"/>
            <a:pathLst>
              <a:path w="1097459" h="933838">
                <a:moveTo>
                  <a:pt x="0" y="0"/>
                </a:moveTo>
                <a:lnTo>
                  <a:pt x="1097459" y="0"/>
                </a:lnTo>
                <a:lnTo>
                  <a:pt x="1097459" y="933837"/>
                </a:lnTo>
                <a:lnTo>
                  <a:pt x="0" y="9338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TextBox 25"/>
          <p:cNvSpPr txBox="1"/>
          <p:nvPr/>
        </p:nvSpPr>
        <p:spPr>
          <a:xfrm>
            <a:off x="12285464" y="914400"/>
            <a:ext cx="4973836"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Methodology</a:t>
            </a:r>
          </a:p>
        </p:txBody>
      </p:sp>
      <p:sp>
        <p:nvSpPr>
          <p:cNvPr id="26" name="TextBox 26"/>
          <p:cNvSpPr txBox="1"/>
          <p:nvPr/>
        </p:nvSpPr>
        <p:spPr>
          <a:xfrm>
            <a:off x="1028700" y="952500"/>
            <a:ext cx="8287821" cy="1384300"/>
          </a:xfrm>
          <a:prstGeom prst="rect">
            <a:avLst/>
          </a:prstGeom>
        </p:spPr>
        <p:txBody>
          <a:bodyPr lIns="0" tIns="0" rIns="0" bIns="0" rtlCol="0" anchor="t">
            <a:spAutoFit/>
          </a:bodyPr>
          <a:lstStyle/>
          <a:p>
            <a:pPr algn="l">
              <a:lnSpc>
                <a:spcPts val="5599"/>
              </a:lnSpc>
            </a:pPr>
            <a:r>
              <a:rPr lang="en-US" sz="3999">
                <a:solidFill>
                  <a:srgbClr val="000000"/>
                </a:solidFill>
                <a:latin typeface="Canva Sans Bold"/>
              </a:rPr>
              <a:t>System, Personnel, and Software </a:t>
            </a:r>
          </a:p>
          <a:p>
            <a:pPr marL="0" lvl="0" indent="0" algn="l">
              <a:lnSpc>
                <a:spcPts val="5599"/>
              </a:lnSpc>
              <a:spcBef>
                <a:spcPct val="0"/>
              </a:spcBef>
            </a:pPr>
            <a:r>
              <a:rPr lang="en-US" sz="3999">
                <a:solidFill>
                  <a:srgbClr val="000000"/>
                </a:solidFill>
                <a:latin typeface="Canva Sans Bold"/>
              </a:rPr>
              <a:t>Specification Requirements</a:t>
            </a:r>
          </a:p>
        </p:txBody>
      </p:sp>
      <p:sp>
        <p:nvSpPr>
          <p:cNvPr id="27" name="TextBox 27"/>
          <p:cNvSpPr txBox="1"/>
          <p:nvPr/>
        </p:nvSpPr>
        <p:spPr>
          <a:xfrm>
            <a:off x="2820471" y="3217020"/>
            <a:ext cx="4704279" cy="514350"/>
          </a:xfrm>
          <a:prstGeom prst="rect">
            <a:avLst/>
          </a:prstGeom>
        </p:spPr>
        <p:txBody>
          <a:bodyPr lIns="0" tIns="0" rIns="0" bIns="0" rtlCol="0" anchor="t">
            <a:spAutoFit/>
          </a:bodyPr>
          <a:lstStyle/>
          <a:p>
            <a:pPr algn="ctr">
              <a:lnSpc>
                <a:spcPts val="4200"/>
              </a:lnSpc>
            </a:pPr>
            <a:r>
              <a:rPr lang="en-US" sz="3000">
                <a:solidFill>
                  <a:srgbClr val="000000"/>
                </a:solidFill>
                <a:latin typeface="Canva Sans Bold"/>
              </a:rPr>
              <a:t>Functional Requirements</a:t>
            </a:r>
          </a:p>
        </p:txBody>
      </p:sp>
      <p:sp>
        <p:nvSpPr>
          <p:cNvPr id="28" name="TextBox 28"/>
          <p:cNvSpPr txBox="1"/>
          <p:nvPr/>
        </p:nvSpPr>
        <p:spPr>
          <a:xfrm>
            <a:off x="8858666" y="3217020"/>
            <a:ext cx="5717977" cy="514350"/>
          </a:xfrm>
          <a:prstGeom prst="rect">
            <a:avLst/>
          </a:prstGeom>
        </p:spPr>
        <p:txBody>
          <a:bodyPr lIns="0" tIns="0" rIns="0" bIns="0" rtlCol="0" anchor="t">
            <a:spAutoFit/>
          </a:bodyPr>
          <a:lstStyle/>
          <a:p>
            <a:pPr algn="ctr">
              <a:lnSpc>
                <a:spcPts val="4200"/>
              </a:lnSpc>
            </a:pPr>
            <a:r>
              <a:rPr lang="en-US" sz="3000">
                <a:solidFill>
                  <a:srgbClr val="000000"/>
                </a:solidFill>
                <a:latin typeface="Canva Sans Bold"/>
              </a:rPr>
              <a:t>Non -Functional Requirements</a:t>
            </a:r>
          </a:p>
        </p:txBody>
      </p:sp>
      <p:sp>
        <p:nvSpPr>
          <p:cNvPr id="29" name="TextBox 29"/>
          <p:cNvSpPr txBox="1"/>
          <p:nvPr/>
        </p:nvSpPr>
        <p:spPr>
          <a:xfrm>
            <a:off x="2488574" y="4280765"/>
            <a:ext cx="5321010" cy="3489325"/>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000000"/>
                </a:solidFill>
                <a:latin typeface="Canva Sans"/>
              </a:rPr>
              <a:t>Character response need to be accurate</a:t>
            </a:r>
          </a:p>
          <a:p>
            <a:pPr marL="539749" lvl="1" indent="-269875" algn="l">
              <a:lnSpc>
                <a:spcPts val="3499"/>
              </a:lnSpc>
              <a:buFont typeface="Arial"/>
              <a:buChar char="•"/>
            </a:pPr>
            <a:r>
              <a:rPr lang="en-US" sz="2499">
                <a:solidFill>
                  <a:srgbClr val="000000"/>
                </a:solidFill>
                <a:latin typeface="Canva Sans"/>
              </a:rPr>
              <a:t>Character play the role base on the backstory</a:t>
            </a:r>
          </a:p>
          <a:p>
            <a:pPr marL="539749" lvl="1" indent="-269875" algn="l">
              <a:lnSpc>
                <a:spcPts val="3499"/>
              </a:lnSpc>
              <a:buFont typeface="Arial"/>
              <a:buChar char="•"/>
            </a:pPr>
            <a:r>
              <a:rPr lang="en-US" sz="2499">
                <a:solidFill>
                  <a:srgbClr val="000000"/>
                </a:solidFill>
                <a:latin typeface="Canva Sans"/>
              </a:rPr>
              <a:t>Response should be relevant the scene</a:t>
            </a:r>
          </a:p>
          <a:p>
            <a:pPr marL="539749" lvl="1" indent="-269875" algn="l">
              <a:lnSpc>
                <a:spcPts val="3499"/>
              </a:lnSpc>
              <a:buFont typeface="Arial"/>
              <a:buChar char="•"/>
            </a:pPr>
            <a:r>
              <a:rPr lang="en-US" sz="2499">
                <a:solidFill>
                  <a:srgbClr val="000000"/>
                </a:solidFill>
                <a:latin typeface="Canva Sans"/>
              </a:rPr>
              <a:t>Should be low latency</a:t>
            </a:r>
          </a:p>
          <a:p>
            <a:pPr algn="l">
              <a:lnSpc>
                <a:spcPts val="3499"/>
              </a:lnSpc>
            </a:pPr>
            <a:endParaRPr lang="en-US" sz="2499">
              <a:solidFill>
                <a:srgbClr val="000000"/>
              </a:solidFill>
              <a:latin typeface="Canva Sans"/>
            </a:endParaRPr>
          </a:p>
        </p:txBody>
      </p:sp>
      <p:sp>
        <p:nvSpPr>
          <p:cNvPr id="30" name="TextBox 30"/>
          <p:cNvSpPr txBox="1"/>
          <p:nvPr/>
        </p:nvSpPr>
        <p:spPr>
          <a:xfrm>
            <a:off x="9057149" y="4280765"/>
            <a:ext cx="5321010" cy="3051175"/>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000000"/>
                </a:solidFill>
                <a:latin typeface="Canva Sans"/>
              </a:rPr>
              <a:t>User friendly character</a:t>
            </a:r>
          </a:p>
          <a:p>
            <a:pPr marL="539749" lvl="1" indent="-269875" algn="l">
              <a:lnSpc>
                <a:spcPts val="3499"/>
              </a:lnSpc>
              <a:buFont typeface="Arial"/>
              <a:buChar char="•"/>
            </a:pPr>
            <a:r>
              <a:rPr lang="en-US" sz="2499">
                <a:solidFill>
                  <a:srgbClr val="000000"/>
                </a:solidFill>
                <a:latin typeface="Canva Sans"/>
              </a:rPr>
              <a:t>Should work with all VR headset</a:t>
            </a:r>
          </a:p>
          <a:p>
            <a:pPr marL="539749" lvl="1" indent="-269875" algn="l">
              <a:lnSpc>
                <a:spcPts val="3499"/>
              </a:lnSpc>
              <a:buFont typeface="Arial"/>
              <a:buChar char="•"/>
            </a:pPr>
            <a:r>
              <a:rPr lang="en-US" sz="2499">
                <a:solidFill>
                  <a:srgbClr val="000000"/>
                </a:solidFill>
                <a:latin typeface="Canva Sans"/>
              </a:rPr>
              <a:t>More Accuracy on the environment</a:t>
            </a:r>
          </a:p>
          <a:p>
            <a:pPr algn="l">
              <a:lnSpc>
                <a:spcPts val="3499"/>
              </a:lnSpc>
            </a:pPr>
            <a:endParaRPr lang="en-US" sz="2499">
              <a:solidFill>
                <a:srgbClr val="000000"/>
              </a:solidFill>
              <a:latin typeface="Canva Sans"/>
            </a:endParaRPr>
          </a:p>
          <a:p>
            <a:pPr algn="l">
              <a:lnSpc>
                <a:spcPts val="3499"/>
              </a:lnSpc>
            </a:pPr>
            <a:endParaRPr lang="en-US" sz="2499">
              <a:solidFill>
                <a:srgbClr val="000000"/>
              </a:solidFill>
              <a:latin typeface="Canv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grpSp>
        <p:nvGrpSpPr>
          <p:cNvPr id="11" name="Group 11"/>
          <p:cNvGrpSpPr/>
          <p:nvPr/>
        </p:nvGrpSpPr>
        <p:grpSpPr>
          <a:xfrm>
            <a:off x="2094351" y="2858159"/>
            <a:ext cx="6109456" cy="6060942"/>
            <a:chOff x="0" y="0"/>
            <a:chExt cx="1609075" cy="1596298"/>
          </a:xfrm>
        </p:grpSpPr>
        <p:sp>
          <p:nvSpPr>
            <p:cNvPr id="12" name="Freeform 12"/>
            <p:cNvSpPr/>
            <p:nvPr/>
          </p:nvSpPr>
          <p:spPr>
            <a:xfrm>
              <a:off x="0" y="0"/>
              <a:ext cx="1609075" cy="1596298"/>
            </a:xfrm>
            <a:custGeom>
              <a:avLst/>
              <a:gdLst/>
              <a:ahLst/>
              <a:cxnLst/>
              <a:rect l="l" t="t" r="r" b="b"/>
              <a:pathLst>
                <a:path w="1609075" h="1596298">
                  <a:moveTo>
                    <a:pt x="25344" y="0"/>
                  </a:moveTo>
                  <a:lnTo>
                    <a:pt x="1583731" y="0"/>
                  </a:lnTo>
                  <a:cubicBezTo>
                    <a:pt x="1590452" y="0"/>
                    <a:pt x="1596899" y="2670"/>
                    <a:pt x="1601652" y="7423"/>
                  </a:cubicBezTo>
                  <a:cubicBezTo>
                    <a:pt x="1606405" y="12176"/>
                    <a:pt x="1609075" y="18622"/>
                    <a:pt x="1609075" y="25344"/>
                  </a:cubicBezTo>
                  <a:lnTo>
                    <a:pt x="1609075" y="1570954"/>
                  </a:lnTo>
                  <a:cubicBezTo>
                    <a:pt x="1609075" y="1577675"/>
                    <a:pt x="1606405" y="1584122"/>
                    <a:pt x="1601652" y="1588875"/>
                  </a:cubicBezTo>
                  <a:cubicBezTo>
                    <a:pt x="1596899" y="1593627"/>
                    <a:pt x="1590452" y="1596298"/>
                    <a:pt x="1583731" y="1596298"/>
                  </a:cubicBezTo>
                  <a:lnTo>
                    <a:pt x="25344" y="1596298"/>
                  </a:lnTo>
                  <a:cubicBezTo>
                    <a:pt x="18622" y="1596298"/>
                    <a:pt x="12176" y="1593627"/>
                    <a:pt x="7423" y="1588875"/>
                  </a:cubicBezTo>
                  <a:cubicBezTo>
                    <a:pt x="2670" y="1584122"/>
                    <a:pt x="0" y="1577675"/>
                    <a:pt x="0" y="1570954"/>
                  </a:cubicBezTo>
                  <a:lnTo>
                    <a:pt x="0" y="25344"/>
                  </a:lnTo>
                  <a:cubicBezTo>
                    <a:pt x="0" y="18622"/>
                    <a:pt x="2670" y="12176"/>
                    <a:pt x="7423" y="7423"/>
                  </a:cubicBezTo>
                  <a:cubicBezTo>
                    <a:pt x="12176" y="2670"/>
                    <a:pt x="18622" y="0"/>
                    <a:pt x="25344" y="0"/>
                  </a:cubicBezTo>
                  <a:close/>
                </a:path>
              </a:pathLst>
            </a:custGeom>
            <a:gradFill rotWithShape="1">
              <a:gsLst>
                <a:gs pos="0">
                  <a:srgbClr val="FFF7AD">
                    <a:alpha val="41000"/>
                  </a:srgbClr>
                </a:gs>
                <a:gs pos="100000">
                  <a:srgbClr val="FFA9F9">
                    <a:alpha val="41000"/>
                  </a:srgbClr>
                </a:gs>
              </a:gsLst>
              <a:lin ang="0"/>
            </a:gradFill>
            <a:ln w="38100" cap="sq">
              <a:solidFill>
                <a:srgbClr val="FFFBFB">
                  <a:alpha val="40784"/>
                </a:srgbClr>
              </a:solidFill>
              <a:prstDash val="solid"/>
              <a:miter/>
            </a:ln>
          </p:spPr>
        </p:sp>
        <p:sp>
          <p:nvSpPr>
            <p:cNvPr id="13" name="TextBox 13"/>
            <p:cNvSpPr txBox="1"/>
            <p:nvPr/>
          </p:nvSpPr>
          <p:spPr>
            <a:xfrm>
              <a:off x="0" y="-19050"/>
              <a:ext cx="1609075" cy="1615348"/>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8662926" y="2858159"/>
            <a:ext cx="6109456" cy="6060942"/>
            <a:chOff x="0" y="0"/>
            <a:chExt cx="1609075" cy="1596298"/>
          </a:xfrm>
        </p:grpSpPr>
        <p:sp>
          <p:nvSpPr>
            <p:cNvPr id="15" name="Freeform 15"/>
            <p:cNvSpPr/>
            <p:nvPr/>
          </p:nvSpPr>
          <p:spPr>
            <a:xfrm>
              <a:off x="0" y="0"/>
              <a:ext cx="1609075" cy="1596298"/>
            </a:xfrm>
            <a:custGeom>
              <a:avLst/>
              <a:gdLst/>
              <a:ahLst/>
              <a:cxnLst/>
              <a:rect l="l" t="t" r="r" b="b"/>
              <a:pathLst>
                <a:path w="1609075" h="1596298">
                  <a:moveTo>
                    <a:pt x="25344" y="0"/>
                  </a:moveTo>
                  <a:lnTo>
                    <a:pt x="1583731" y="0"/>
                  </a:lnTo>
                  <a:cubicBezTo>
                    <a:pt x="1590452" y="0"/>
                    <a:pt x="1596899" y="2670"/>
                    <a:pt x="1601652" y="7423"/>
                  </a:cubicBezTo>
                  <a:cubicBezTo>
                    <a:pt x="1606405" y="12176"/>
                    <a:pt x="1609075" y="18622"/>
                    <a:pt x="1609075" y="25344"/>
                  </a:cubicBezTo>
                  <a:lnTo>
                    <a:pt x="1609075" y="1570954"/>
                  </a:lnTo>
                  <a:cubicBezTo>
                    <a:pt x="1609075" y="1577675"/>
                    <a:pt x="1606405" y="1584122"/>
                    <a:pt x="1601652" y="1588875"/>
                  </a:cubicBezTo>
                  <a:cubicBezTo>
                    <a:pt x="1596899" y="1593627"/>
                    <a:pt x="1590452" y="1596298"/>
                    <a:pt x="1583731" y="1596298"/>
                  </a:cubicBezTo>
                  <a:lnTo>
                    <a:pt x="25344" y="1596298"/>
                  </a:lnTo>
                  <a:cubicBezTo>
                    <a:pt x="18622" y="1596298"/>
                    <a:pt x="12176" y="1593627"/>
                    <a:pt x="7423" y="1588875"/>
                  </a:cubicBezTo>
                  <a:cubicBezTo>
                    <a:pt x="2670" y="1584122"/>
                    <a:pt x="0" y="1577675"/>
                    <a:pt x="0" y="1570954"/>
                  </a:cubicBezTo>
                  <a:lnTo>
                    <a:pt x="0" y="25344"/>
                  </a:lnTo>
                  <a:cubicBezTo>
                    <a:pt x="0" y="18622"/>
                    <a:pt x="2670" y="12176"/>
                    <a:pt x="7423" y="7423"/>
                  </a:cubicBezTo>
                  <a:cubicBezTo>
                    <a:pt x="12176" y="2670"/>
                    <a:pt x="18622" y="0"/>
                    <a:pt x="25344" y="0"/>
                  </a:cubicBezTo>
                  <a:close/>
                </a:path>
              </a:pathLst>
            </a:custGeom>
            <a:gradFill rotWithShape="1">
              <a:gsLst>
                <a:gs pos="0">
                  <a:srgbClr val="CDFFD8">
                    <a:alpha val="41000"/>
                  </a:srgbClr>
                </a:gs>
                <a:gs pos="100000">
                  <a:srgbClr val="94B9FF">
                    <a:alpha val="41000"/>
                  </a:srgbClr>
                </a:gs>
              </a:gsLst>
              <a:lin ang="0"/>
            </a:gradFill>
            <a:ln w="38100" cap="sq">
              <a:solidFill>
                <a:srgbClr val="FFFBFB">
                  <a:alpha val="40784"/>
                </a:srgbClr>
              </a:solidFill>
              <a:prstDash val="solid"/>
              <a:miter/>
            </a:ln>
          </p:spPr>
        </p:sp>
        <p:sp>
          <p:nvSpPr>
            <p:cNvPr id="16" name="TextBox 16"/>
            <p:cNvSpPr txBox="1"/>
            <p:nvPr/>
          </p:nvSpPr>
          <p:spPr>
            <a:xfrm>
              <a:off x="0" y="-19050"/>
              <a:ext cx="1609075" cy="1615348"/>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3033098" y="4242665"/>
            <a:ext cx="4336335" cy="47625"/>
            <a:chOff x="0" y="0"/>
            <a:chExt cx="1142080" cy="12543"/>
          </a:xfrm>
        </p:grpSpPr>
        <p:sp>
          <p:nvSpPr>
            <p:cNvPr id="18" name="Freeform 18"/>
            <p:cNvSpPr/>
            <p:nvPr/>
          </p:nvSpPr>
          <p:spPr>
            <a:xfrm>
              <a:off x="0" y="0"/>
              <a:ext cx="1142080" cy="12543"/>
            </a:xfrm>
            <a:custGeom>
              <a:avLst/>
              <a:gdLst/>
              <a:ahLst/>
              <a:cxnLst/>
              <a:rect l="l" t="t" r="r" b="b"/>
              <a:pathLst>
                <a:path w="1142080" h="12543">
                  <a:moveTo>
                    <a:pt x="0" y="0"/>
                  </a:moveTo>
                  <a:lnTo>
                    <a:pt x="1142080" y="0"/>
                  </a:lnTo>
                  <a:lnTo>
                    <a:pt x="1142080" y="12543"/>
                  </a:lnTo>
                  <a:lnTo>
                    <a:pt x="0" y="12543"/>
                  </a:lnTo>
                  <a:close/>
                </a:path>
              </a:pathLst>
            </a:custGeom>
            <a:solidFill>
              <a:srgbClr val="131211"/>
            </a:solidFill>
          </p:spPr>
        </p:sp>
        <p:sp>
          <p:nvSpPr>
            <p:cNvPr id="19" name="TextBox 19"/>
            <p:cNvSpPr txBox="1"/>
            <p:nvPr/>
          </p:nvSpPr>
          <p:spPr>
            <a:xfrm>
              <a:off x="0" y="-57150"/>
              <a:ext cx="1142080" cy="69693"/>
            </a:xfrm>
            <a:prstGeom prst="rect">
              <a:avLst/>
            </a:prstGeom>
          </p:spPr>
          <p:txBody>
            <a:bodyPr lIns="50800" tIns="50800" rIns="50800" bIns="50800" rtlCol="0" anchor="ctr"/>
            <a:lstStyle/>
            <a:p>
              <a:pPr algn="ctr">
                <a:lnSpc>
                  <a:spcPts val="3640"/>
                </a:lnSpc>
              </a:pPr>
              <a:endParaRPr/>
            </a:p>
          </p:txBody>
        </p:sp>
      </p:grpSp>
      <p:grpSp>
        <p:nvGrpSpPr>
          <p:cNvPr id="20" name="Group 20"/>
          <p:cNvGrpSpPr/>
          <p:nvPr/>
        </p:nvGrpSpPr>
        <p:grpSpPr>
          <a:xfrm>
            <a:off x="9549487" y="4242665"/>
            <a:ext cx="4336335" cy="47625"/>
            <a:chOff x="0" y="0"/>
            <a:chExt cx="1142080" cy="12543"/>
          </a:xfrm>
        </p:grpSpPr>
        <p:sp>
          <p:nvSpPr>
            <p:cNvPr id="21" name="Freeform 21"/>
            <p:cNvSpPr/>
            <p:nvPr/>
          </p:nvSpPr>
          <p:spPr>
            <a:xfrm>
              <a:off x="0" y="0"/>
              <a:ext cx="1142080" cy="12543"/>
            </a:xfrm>
            <a:custGeom>
              <a:avLst/>
              <a:gdLst/>
              <a:ahLst/>
              <a:cxnLst/>
              <a:rect l="l" t="t" r="r" b="b"/>
              <a:pathLst>
                <a:path w="1142080" h="12543">
                  <a:moveTo>
                    <a:pt x="0" y="0"/>
                  </a:moveTo>
                  <a:lnTo>
                    <a:pt x="1142080" y="0"/>
                  </a:lnTo>
                  <a:lnTo>
                    <a:pt x="1142080" y="12543"/>
                  </a:lnTo>
                  <a:lnTo>
                    <a:pt x="0" y="12543"/>
                  </a:lnTo>
                  <a:close/>
                </a:path>
              </a:pathLst>
            </a:custGeom>
            <a:solidFill>
              <a:srgbClr val="131211"/>
            </a:solidFill>
          </p:spPr>
        </p:sp>
        <p:sp>
          <p:nvSpPr>
            <p:cNvPr id="22" name="TextBox 22"/>
            <p:cNvSpPr txBox="1"/>
            <p:nvPr/>
          </p:nvSpPr>
          <p:spPr>
            <a:xfrm>
              <a:off x="0" y="-57150"/>
              <a:ext cx="1142080" cy="69693"/>
            </a:xfrm>
            <a:prstGeom prst="rect">
              <a:avLst/>
            </a:prstGeom>
          </p:spPr>
          <p:txBody>
            <a:bodyPr lIns="50800" tIns="50800" rIns="50800" bIns="50800" rtlCol="0" anchor="ctr"/>
            <a:lstStyle/>
            <a:p>
              <a:pPr algn="ctr">
                <a:lnSpc>
                  <a:spcPts val="3640"/>
                </a:lnSpc>
              </a:pPr>
              <a:endParaRPr/>
            </a:p>
          </p:txBody>
        </p:sp>
      </p:grpSp>
      <p:sp>
        <p:nvSpPr>
          <p:cNvPr id="23" name="Freeform 23"/>
          <p:cNvSpPr/>
          <p:nvPr/>
        </p:nvSpPr>
        <p:spPr>
          <a:xfrm>
            <a:off x="6861209" y="7493865"/>
            <a:ext cx="948375" cy="973146"/>
          </a:xfrm>
          <a:custGeom>
            <a:avLst/>
            <a:gdLst/>
            <a:ahLst/>
            <a:cxnLst/>
            <a:rect l="l" t="t" r="r" b="b"/>
            <a:pathLst>
              <a:path w="948375" h="973146">
                <a:moveTo>
                  <a:pt x="0" y="0"/>
                </a:moveTo>
                <a:lnTo>
                  <a:pt x="948374" y="0"/>
                </a:lnTo>
                <a:lnTo>
                  <a:pt x="948374" y="973146"/>
                </a:lnTo>
                <a:lnTo>
                  <a:pt x="0" y="9731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a:off x="13540113" y="7493865"/>
            <a:ext cx="949108" cy="1074094"/>
          </a:xfrm>
          <a:custGeom>
            <a:avLst/>
            <a:gdLst/>
            <a:ahLst/>
            <a:cxnLst/>
            <a:rect l="l" t="t" r="r" b="b"/>
            <a:pathLst>
              <a:path w="949108" h="1074094">
                <a:moveTo>
                  <a:pt x="0" y="0"/>
                </a:moveTo>
                <a:lnTo>
                  <a:pt x="949109" y="0"/>
                </a:lnTo>
                <a:lnTo>
                  <a:pt x="949109" y="1074094"/>
                </a:lnTo>
                <a:lnTo>
                  <a:pt x="0" y="10740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TextBox 25"/>
          <p:cNvSpPr txBox="1"/>
          <p:nvPr/>
        </p:nvSpPr>
        <p:spPr>
          <a:xfrm>
            <a:off x="12285464" y="914400"/>
            <a:ext cx="4973836"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Methodology</a:t>
            </a:r>
          </a:p>
        </p:txBody>
      </p:sp>
      <p:sp>
        <p:nvSpPr>
          <p:cNvPr id="26" name="TextBox 26"/>
          <p:cNvSpPr txBox="1"/>
          <p:nvPr/>
        </p:nvSpPr>
        <p:spPr>
          <a:xfrm>
            <a:off x="1028700" y="952500"/>
            <a:ext cx="8287821" cy="1384300"/>
          </a:xfrm>
          <a:prstGeom prst="rect">
            <a:avLst/>
          </a:prstGeom>
        </p:spPr>
        <p:txBody>
          <a:bodyPr lIns="0" tIns="0" rIns="0" bIns="0" rtlCol="0" anchor="t">
            <a:spAutoFit/>
          </a:bodyPr>
          <a:lstStyle/>
          <a:p>
            <a:pPr algn="l">
              <a:lnSpc>
                <a:spcPts val="5599"/>
              </a:lnSpc>
            </a:pPr>
            <a:r>
              <a:rPr lang="en-US" sz="3999">
                <a:solidFill>
                  <a:srgbClr val="000000"/>
                </a:solidFill>
                <a:latin typeface="Canva Sans Bold"/>
              </a:rPr>
              <a:t>System, Personnel, and Software </a:t>
            </a:r>
          </a:p>
          <a:p>
            <a:pPr marL="0" lvl="0" indent="0" algn="l">
              <a:lnSpc>
                <a:spcPts val="5599"/>
              </a:lnSpc>
              <a:spcBef>
                <a:spcPct val="0"/>
              </a:spcBef>
            </a:pPr>
            <a:r>
              <a:rPr lang="en-US" sz="3999">
                <a:solidFill>
                  <a:srgbClr val="000000"/>
                </a:solidFill>
                <a:latin typeface="Canva Sans Bold"/>
              </a:rPr>
              <a:t>Specification Requirements</a:t>
            </a:r>
          </a:p>
        </p:txBody>
      </p:sp>
      <p:sp>
        <p:nvSpPr>
          <p:cNvPr id="27" name="TextBox 27"/>
          <p:cNvSpPr txBox="1"/>
          <p:nvPr/>
        </p:nvSpPr>
        <p:spPr>
          <a:xfrm>
            <a:off x="3071158" y="3217020"/>
            <a:ext cx="4202906" cy="514350"/>
          </a:xfrm>
          <a:prstGeom prst="rect">
            <a:avLst/>
          </a:prstGeom>
        </p:spPr>
        <p:txBody>
          <a:bodyPr lIns="0" tIns="0" rIns="0" bIns="0" rtlCol="0" anchor="t">
            <a:spAutoFit/>
          </a:bodyPr>
          <a:lstStyle/>
          <a:p>
            <a:pPr algn="ctr">
              <a:lnSpc>
                <a:spcPts val="4200"/>
              </a:lnSpc>
            </a:pPr>
            <a:r>
              <a:rPr lang="en-US" sz="3000">
                <a:solidFill>
                  <a:srgbClr val="000000"/>
                </a:solidFill>
                <a:latin typeface="Canva Sans Bold"/>
              </a:rPr>
              <a:t>Software Requirement</a:t>
            </a:r>
          </a:p>
        </p:txBody>
      </p:sp>
      <p:sp>
        <p:nvSpPr>
          <p:cNvPr id="28" name="TextBox 28"/>
          <p:cNvSpPr txBox="1"/>
          <p:nvPr/>
        </p:nvSpPr>
        <p:spPr>
          <a:xfrm>
            <a:off x="9420641" y="3217020"/>
            <a:ext cx="4594027" cy="514350"/>
          </a:xfrm>
          <a:prstGeom prst="rect">
            <a:avLst/>
          </a:prstGeom>
        </p:spPr>
        <p:txBody>
          <a:bodyPr lIns="0" tIns="0" rIns="0" bIns="0" rtlCol="0" anchor="t">
            <a:spAutoFit/>
          </a:bodyPr>
          <a:lstStyle/>
          <a:p>
            <a:pPr algn="ctr">
              <a:lnSpc>
                <a:spcPts val="4200"/>
              </a:lnSpc>
            </a:pPr>
            <a:r>
              <a:rPr lang="en-US" sz="3000">
                <a:solidFill>
                  <a:srgbClr val="000000"/>
                </a:solidFill>
                <a:latin typeface="Canva Sans Bold"/>
              </a:rPr>
              <a:t>Personnel Requirements</a:t>
            </a:r>
          </a:p>
        </p:txBody>
      </p:sp>
      <p:sp>
        <p:nvSpPr>
          <p:cNvPr id="29" name="TextBox 29"/>
          <p:cNvSpPr txBox="1"/>
          <p:nvPr/>
        </p:nvSpPr>
        <p:spPr>
          <a:xfrm>
            <a:off x="2488574" y="4280765"/>
            <a:ext cx="5321010" cy="2613025"/>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000000"/>
                </a:solidFill>
                <a:latin typeface="Canva Sans"/>
              </a:rPr>
              <a:t>Unity</a:t>
            </a:r>
          </a:p>
          <a:p>
            <a:pPr marL="539749" lvl="1" indent="-269875" algn="l">
              <a:lnSpc>
                <a:spcPts val="3499"/>
              </a:lnSpc>
              <a:buFont typeface="Arial"/>
              <a:buChar char="•"/>
            </a:pPr>
            <a:r>
              <a:rPr lang="en-US" sz="2499">
                <a:solidFill>
                  <a:srgbClr val="000000"/>
                </a:solidFill>
                <a:latin typeface="Canva Sans"/>
              </a:rPr>
              <a:t>Convai</a:t>
            </a:r>
          </a:p>
          <a:p>
            <a:pPr marL="539749" lvl="1" indent="-269875" algn="l">
              <a:lnSpc>
                <a:spcPts val="3499"/>
              </a:lnSpc>
              <a:buFont typeface="Arial"/>
              <a:buChar char="•"/>
            </a:pPr>
            <a:r>
              <a:rPr lang="en-US" sz="2499">
                <a:solidFill>
                  <a:srgbClr val="000000"/>
                </a:solidFill>
                <a:latin typeface="Canva Sans"/>
              </a:rPr>
              <a:t>inworldAI</a:t>
            </a:r>
          </a:p>
          <a:p>
            <a:pPr marL="539749" lvl="1" indent="-269875" algn="l">
              <a:lnSpc>
                <a:spcPts val="3499"/>
              </a:lnSpc>
              <a:buFont typeface="Arial"/>
              <a:buChar char="•"/>
            </a:pPr>
            <a:r>
              <a:rPr lang="en-US" sz="2499">
                <a:solidFill>
                  <a:srgbClr val="000000"/>
                </a:solidFill>
                <a:latin typeface="Canva Sans"/>
              </a:rPr>
              <a:t>ReadyPlayerMe</a:t>
            </a:r>
          </a:p>
          <a:p>
            <a:pPr marL="539749" lvl="1" indent="-269875" algn="l">
              <a:lnSpc>
                <a:spcPts val="3499"/>
              </a:lnSpc>
              <a:buFont typeface="Arial"/>
              <a:buChar char="•"/>
            </a:pPr>
            <a:r>
              <a:rPr lang="en-US" sz="2499">
                <a:solidFill>
                  <a:srgbClr val="000000"/>
                </a:solidFill>
                <a:latin typeface="Canva Sans"/>
              </a:rPr>
              <a:t>Visual studio</a:t>
            </a:r>
          </a:p>
          <a:p>
            <a:pPr algn="l">
              <a:lnSpc>
                <a:spcPts val="3499"/>
              </a:lnSpc>
            </a:pPr>
            <a:endParaRPr lang="en-US" sz="2499">
              <a:solidFill>
                <a:srgbClr val="000000"/>
              </a:solidFill>
              <a:latin typeface="Canva Sans"/>
            </a:endParaRPr>
          </a:p>
        </p:txBody>
      </p:sp>
      <p:sp>
        <p:nvSpPr>
          <p:cNvPr id="30" name="TextBox 30"/>
          <p:cNvSpPr txBox="1"/>
          <p:nvPr/>
        </p:nvSpPr>
        <p:spPr>
          <a:xfrm>
            <a:off x="9057149" y="4280765"/>
            <a:ext cx="5321010" cy="2613025"/>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000000"/>
                </a:solidFill>
                <a:latin typeface="Canva Sans"/>
              </a:rPr>
              <a:t>Shalindi Pandithakoralage (Licensed Clinical Psychologist)</a:t>
            </a:r>
          </a:p>
          <a:p>
            <a:pPr algn="l">
              <a:lnSpc>
                <a:spcPts val="3499"/>
              </a:lnSpc>
            </a:pPr>
            <a:endParaRPr lang="en-US" sz="2499">
              <a:solidFill>
                <a:srgbClr val="000000"/>
              </a:solidFill>
              <a:latin typeface="Canva Sans"/>
            </a:endParaRPr>
          </a:p>
          <a:p>
            <a:pPr algn="l">
              <a:lnSpc>
                <a:spcPts val="3499"/>
              </a:lnSpc>
            </a:pPr>
            <a:endParaRPr lang="en-US" sz="2499">
              <a:solidFill>
                <a:srgbClr val="000000"/>
              </a:solidFill>
              <a:latin typeface="Canva Sans"/>
            </a:endParaRPr>
          </a:p>
          <a:p>
            <a:pPr algn="l">
              <a:lnSpc>
                <a:spcPts val="3499"/>
              </a:lnSpc>
            </a:pPr>
            <a:endParaRPr lang="en-US" sz="2499">
              <a:solidFill>
                <a:srgbClr val="000000"/>
              </a:solidFill>
              <a:latin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3201685" y="1238016"/>
            <a:ext cx="2623185" cy="262318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sp>
      </p:grpSp>
      <p:grpSp>
        <p:nvGrpSpPr>
          <p:cNvPr id="4" name="Group 4"/>
          <p:cNvGrpSpPr/>
          <p:nvPr/>
        </p:nvGrpSpPr>
        <p:grpSpPr>
          <a:xfrm>
            <a:off x="12046035" y="1133189"/>
            <a:ext cx="2623185" cy="262318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grpSp>
        <p:nvGrpSpPr>
          <p:cNvPr id="6" name="Group 6"/>
          <p:cNvGrpSpPr/>
          <p:nvPr/>
        </p:nvGrpSpPr>
        <p:grpSpPr>
          <a:xfrm>
            <a:off x="1200366" y="5483515"/>
            <a:ext cx="2623185" cy="2623185"/>
            <a:chOff x="0" y="0"/>
            <a:chExt cx="812800" cy="812800"/>
          </a:xfrm>
        </p:grpSpPr>
        <p:sp>
          <p:nvSpPr>
            <p:cNvPr id="7" name="Freeform 7"/>
            <p:cNvSpPr/>
            <p:nvPr/>
          </p:nvSpPr>
          <p:spPr>
            <a:xfrm rot="107999">
              <a:off x="-6850" y="-6850"/>
              <a:ext cx="826499" cy="826499"/>
            </a:xfrm>
            <a:custGeom>
              <a:avLst/>
              <a:gdLst/>
              <a:ahLst/>
              <a:cxnLst/>
              <a:rect l="l" t="t" r="r" b="b"/>
              <a:pathLst>
                <a:path w="826499" h="826499">
                  <a:moveTo>
                    <a:pt x="400485" y="7051"/>
                  </a:moveTo>
                  <a:cubicBezTo>
                    <a:pt x="176147" y="14101"/>
                    <a:pt x="0" y="201678"/>
                    <a:pt x="7051" y="426015"/>
                  </a:cubicBezTo>
                  <a:cubicBezTo>
                    <a:pt x="14101" y="650353"/>
                    <a:pt x="201678" y="826500"/>
                    <a:pt x="426015" y="819449"/>
                  </a:cubicBezTo>
                  <a:cubicBezTo>
                    <a:pt x="650353" y="812399"/>
                    <a:pt x="826500" y="624822"/>
                    <a:pt x="819449" y="400485"/>
                  </a:cubicBezTo>
                  <a:cubicBezTo>
                    <a:pt x="812399" y="176147"/>
                    <a:pt x="624822" y="0"/>
                    <a:pt x="400485" y="7051"/>
                  </a:cubicBezTo>
                  <a:close/>
                </a:path>
              </a:pathLst>
            </a:custGeom>
            <a:blipFill>
              <a:blip r:embed="rId4"/>
              <a:stretch>
                <a:fillRect l="-42307" b="-33057"/>
              </a:stretch>
            </a:blipFill>
          </p:spPr>
        </p:sp>
      </p:grpSp>
      <p:grpSp>
        <p:nvGrpSpPr>
          <p:cNvPr id="8" name="Group 8"/>
          <p:cNvGrpSpPr/>
          <p:nvPr/>
        </p:nvGrpSpPr>
        <p:grpSpPr>
          <a:xfrm>
            <a:off x="5565403" y="5483515"/>
            <a:ext cx="2623185" cy="262318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9999" r="-19999"/>
              </a:stretch>
            </a:blipFill>
          </p:spPr>
        </p:sp>
      </p:grpSp>
      <p:grpSp>
        <p:nvGrpSpPr>
          <p:cNvPr id="10" name="Group 10"/>
          <p:cNvGrpSpPr/>
          <p:nvPr/>
        </p:nvGrpSpPr>
        <p:grpSpPr>
          <a:xfrm>
            <a:off x="9931663" y="5483515"/>
            <a:ext cx="2623185" cy="2623185"/>
            <a:chOff x="0" y="0"/>
            <a:chExt cx="812800" cy="812800"/>
          </a:xfrm>
        </p:grpSpPr>
        <p:sp>
          <p:nvSpPr>
            <p:cNvPr id="11" name="Freeform 11"/>
            <p:cNvSpPr/>
            <p:nvPr/>
          </p:nvSpPr>
          <p:spPr>
            <a:xfrm rot="-6000">
              <a:off x="-391" y="-391"/>
              <a:ext cx="813582" cy="813582"/>
            </a:xfrm>
            <a:custGeom>
              <a:avLst/>
              <a:gdLst/>
              <a:ahLst/>
              <a:cxnLst/>
              <a:rect l="l" t="t" r="r" b="b"/>
              <a:pathLst>
                <a:path w="813582" h="813582">
                  <a:moveTo>
                    <a:pt x="407500" y="392"/>
                  </a:moveTo>
                  <a:cubicBezTo>
                    <a:pt x="183052" y="0"/>
                    <a:pt x="783" y="181634"/>
                    <a:pt x="392" y="406082"/>
                  </a:cubicBezTo>
                  <a:cubicBezTo>
                    <a:pt x="0" y="630530"/>
                    <a:pt x="181634" y="812799"/>
                    <a:pt x="406082" y="813190"/>
                  </a:cubicBezTo>
                  <a:cubicBezTo>
                    <a:pt x="630530" y="813582"/>
                    <a:pt x="812799" y="631948"/>
                    <a:pt x="813190" y="407500"/>
                  </a:cubicBezTo>
                  <a:cubicBezTo>
                    <a:pt x="813582" y="183052"/>
                    <a:pt x="631948" y="783"/>
                    <a:pt x="407500" y="392"/>
                  </a:cubicBezTo>
                  <a:close/>
                </a:path>
              </a:pathLst>
            </a:custGeom>
            <a:blipFill>
              <a:blip r:embed="rId6"/>
              <a:stretch>
                <a:fillRect l="-20517" t="-9458" b="-3225"/>
              </a:stretch>
            </a:blipFill>
          </p:spPr>
        </p:sp>
      </p:grpSp>
      <p:grpSp>
        <p:nvGrpSpPr>
          <p:cNvPr id="12" name="Group 12"/>
          <p:cNvGrpSpPr/>
          <p:nvPr/>
        </p:nvGrpSpPr>
        <p:grpSpPr>
          <a:xfrm>
            <a:off x="14297923" y="5483515"/>
            <a:ext cx="2623185" cy="262318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46" r="-46"/>
              </a:stretch>
            </a:blipFill>
          </p:spPr>
        </p:sp>
      </p:grpSp>
      <p:sp>
        <p:nvSpPr>
          <p:cNvPr id="14" name="TextBox 14"/>
          <p:cNvSpPr txBox="1"/>
          <p:nvPr/>
        </p:nvSpPr>
        <p:spPr>
          <a:xfrm>
            <a:off x="5932143" y="-60613"/>
            <a:ext cx="6142156" cy="927101"/>
          </a:xfrm>
          <a:prstGeom prst="rect">
            <a:avLst/>
          </a:prstGeom>
        </p:spPr>
        <p:txBody>
          <a:bodyPr lIns="0" tIns="0" rIns="0" bIns="0" rtlCol="0" anchor="t">
            <a:spAutoFit/>
          </a:bodyPr>
          <a:lstStyle/>
          <a:p>
            <a:pPr algn="ctr">
              <a:lnSpc>
                <a:spcPts val="7699"/>
              </a:lnSpc>
              <a:spcBef>
                <a:spcPct val="0"/>
              </a:spcBef>
            </a:pPr>
            <a:r>
              <a:rPr lang="en-US" sz="5499">
                <a:solidFill>
                  <a:srgbClr val="65A64A"/>
                </a:solidFill>
                <a:latin typeface="Canva Sans Bold"/>
              </a:rPr>
              <a:t>MEET OUR TEAM</a:t>
            </a:r>
            <a:r>
              <a:rPr lang="en-US" sz="5499">
                <a:solidFill>
                  <a:srgbClr val="65A64A"/>
                </a:solidFill>
                <a:latin typeface="Canva Sans"/>
              </a:rPr>
              <a:t> </a:t>
            </a:r>
          </a:p>
        </p:txBody>
      </p:sp>
      <p:sp>
        <p:nvSpPr>
          <p:cNvPr id="15" name="TextBox 15"/>
          <p:cNvSpPr txBox="1"/>
          <p:nvPr/>
        </p:nvSpPr>
        <p:spPr>
          <a:xfrm>
            <a:off x="3201685" y="4080535"/>
            <a:ext cx="2763887" cy="381762"/>
          </a:xfrm>
          <a:prstGeom prst="rect">
            <a:avLst/>
          </a:prstGeom>
        </p:spPr>
        <p:txBody>
          <a:bodyPr lIns="0" tIns="0" rIns="0" bIns="0" rtlCol="0" anchor="t">
            <a:spAutoFit/>
          </a:bodyPr>
          <a:lstStyle/>
          <a:p>
            <a:pPr algn="ctr">
              <a:lnSpc>
                <a:spcPts val="3108"/>
              </a:lnSpc>
              <a:spcBef>
                <a:spcPct val="0"/>
              </a:spcBef>
            </a:pPr>
            <a:r>
              <a:rPr lang="en-US" sz="2220">
                <a:solidFill>
                  <a:srgbClr val="FFFFFF"/>
                </a:solidFill>
                <a:latin typeface="Canva Sans Bold"/>
              </a:rPr>
              <a:t>Dr. Dilshan  De Silva</a:t>
            </a:r>
          </a:p>
        </p:txBody>
      </p:sp>
      <p:sp>
        <p:nvSpPr>
          <p:cNvPr id="16" name="TextBox 16"/>
          <p:cNvSpPr txBox="1"/>
          <p:nvPr/>
        </p:nvSpPr>
        <p:spPr>
          <a:xfrm>
            <a:off x="3759299" y="4449387"/>
            <a:ext cx="1750814" cy="448310"/>
          </a:xfrm>
          <a:prstGeom prst="rect">
            <a:avLst/>
          </a:prstGeom>
        </p:spPr>
        <p:txBody>
          <a:bodyPr lIns="0" tIns="0" rIns="0" bIns="0" rtlCol="0" anchor="t">
            <a:spAutoFit/>
          </a:bodyPr>
          <a:lstStyle/>
          <a:p>
            <a:pPr algn="ctr">
              <a:lnSpc>
                <a:spcPts val="3640"/>
              </a:lnSpc>
              <a:spcBef>
                <a:spcPct val="0"/>
              </a:spcBef>
            </a:pPr>
            <a:r>
              <a:rPr lang="en-US" sz="2600">
                <a:solidFill>
                  <a:srgbClr val="65A64A"/>
                </a:solidFill>
                <a:latin typeface="Canva Sans Bold"/>
              </a:rPr>
              <a:t>Supervisor</a:t>
            </a:r>
          </a:p>
        </p:txBody>
      </p:sp>
      <p:sp>
        <p:nvSpPr>
          <p:cNvPr id="17" name="TextBox 17"/>
          <p:cNvSpPr txBox="1"/>
          <p:nvPr/>
        </p:nvSpPr>
        <p:spPr>
          <a:xfrm>
            <a:off x="12279404" y="3872394"/>
            <a:ext cx="2420094" cy="772287"/>
          </a:xfrm>
          <a:prstGeom prst="rect">
            <a:avLst/>
          </a:prstGeom>
        </p:spPr>
        <p:txBody>
          <a:bodyPr lIns="0" tIns="0" rIns="0" bIns="0" rtlCol="0" anchor="t">
            <a:spAutoFit/>
          </a:bodyPr>
          <a:lstStyle/>
          <a:p>
            <a:pPr algn="ctr">
              <a:lnSpc>
                <a:spcPts val="3108"/>
              </a:lnSpc>
              <a:spcBef>
                <a:spcPct val="0"/>
              </a:spcBef>
            </a:pPr>
            <a:r>
              <a:rPr lang="en-US" sz="2220">
                <a:solidFill>
                  <a:srgbClr val="FFFFFF"/>
                </a:solidFill>
                <a:latin typeface="Canva Sans Bold"/>
              </a:rPr>
              <a:t>Miss. Shalindi </a:t>
            </a:r>
          </a:p>
          <a:p>
            <a:pPr algn="ctr">
              <a:lnSpc>
                <a:spcPts val="3108"/>
              </a:lnSpc>
              <a:spcBef>
                <a:spcPct val="0"/>
              </a:spcBef>
            </a:pPr>
            <a:r>
              <a:rPr lang="en-US" sz="2220">
                <a:solidFill>
                  <a:srgbClr val="FFFFFF"/>
                </a:solidFill>
                <a:latin typeface="Canva Sans Bold"/>
              </a:rPr>
              <a:t>Pandithakoralage</a:t>
            </a:r>
          </a:p>
        </p:txBody>
      </p:sp>
      <p:sp>
        <p:nvSpPr>
          <p:cNvPr id="18" name="TextBox 18"/>
          <p:cNvSpPr txBox="1"/>
          <p:nvPr/>
        </p:nvSpPr>
        <p:spPr>
          <a:xfrm>
            <a:off x="11872817" y="4587531"/>
            <a:ext cx="3171230" cy="448310"/>
          </a:xfrm>
          <a:prstGeom prst="rect">
            <a:avLst/>
          </a:prstGeom>
        </p:spPr>
        <p:txBody>
          <a:bodyPr lIns="0" tIns="0" rIns="0" bIns="0" rtlCol="0" anchor="t">
            <a:spAutoFit/>
          </a:bodyPr>
          <a:lstStyle/>
          <a:p>
            <a:pPr algn="ctr">
              <a:lnSpc>
                <a:spcPts val="3640"/>
              </a:lnSpc>
              <a:spcBef>
                <a:spcPct val="0"/>
              </a:spcBef>
            </a:pPr>
            <a:r>
              <a:rPr lang="en-US" sz="2600">
                <a:solidFill>
                  <a:srgbClr val="65A64A"/>
                </a:solidFill>
                <a:latin typeface="Canva Sans Bold"/>
              </a:rPr>
              <a:t>External Supervisor</a:t>
            </a:r>
          </a:p>
        </p:txBody>
      </p:sp>
      <p:sp>
        <p:nvSpPr>
          <p:cNvPr id="19" name="TextBox 19"/>
          <p:cNvSpPr txBox="1"/>
          <p:nvPr/>
        </p:nvSpPr>
        <p:spPr>
          <a:xfrm>
            <a:off x="1019175" y="8192425"/>
            <a:ext cx="2997547" cy="381762"/>
          </a:xfrm>
          <a:prstGeom prst="rect">
            <a:avLst/>
          </a:prstGeom>
        </p:spPr>
        <p:txBody>
          <a:bodyPr lIns="0" tIns="0" rIns="0" bIns="0" rtlCol="0" anchor="t">
            <a:spAutoFit/>
          </a:bodyPr>
          <a:lstStyle/>
          <a:p>
            <a:pPr algn="ctr">
              <a:lnSpc>
                <a:spcPts val="3108"/>
              </a:lnSpc>
              <a:spcBef>
                <a:spcPct val="0"/>
              </a:spcBef>
            </a:pPr>
            <a:r>
              <a:rPr lang="en-US" sz="2220">
                <a:solidFill>
                  <a:srgbClr val="FFFFFF"/>
                </a:solidFill>
                <a:latin typeface="Canva Sans Bold"/>
              </a:rPr>
              <a:t>A.I Bataduwaarachchi</a:t>
            </a:r>
          </a:p>
        </p:txBody>
      </p:sp>
      <p:sp>
        <p:nvSpPr>
          <p:cNvPr id="20" name="TextBox 20"/>
          <p:cNvSpPr txBox="1"/>
          <p:nvPr/>
        </p:nvSpPr>
        <p:spPr>
          <a:xfrm>
            <a:off x="1242943" y="8564662"/>
            <a:ext cx="1889075" cy="448310"/>
          </a:xfrm>
          <a:prstGeom prst="rect">
            <a:avLst/>
          </a:prstGeom>
        </p:spPr>
        <p:txBody>
          <a:bodyPr lIns="0" tIns="0" rIns="0" bIns="0" rtlCol="0" anchor="t">
            <a:spAutoFit/>
          </a:bodyPr>
          <a:lstStyle/>
          <a:p>
            <a:pPr algn="ctr">
              <a:lnSpc>
                <a:spcPts val="3640"/>
              </a:lnSpc>
              <a:spcBef>
                <a:spcPct val="0"/>
              </a:spcBef>
            </a:pPr>
            <a:r>
              <a:rPr lang="en-US" sz="2600">
                <a:solidFill>
                  <a:srgbClr val="65A64A"/>
                </a:solidFill>
                <a:latin typeface="Canva Sans Bold"/>
              </a:rPr>
              <a:t>IT20647414</a:t>
            </a:r>
          </a:p>
        </p:txBody>
      </p:sp>
      <p:sp>
        <p:nvSpPr>
          <p:cNvPr id="21" name="TextBox 21"/>
          <p:cNvSpPr txBox="1"/>
          <p:nvPr/>
        </p:nvSpPr>
        <p:spPr>
          <a:xfrm>
            <a:off x="6073249" y="8163914"/>
            <a:ext cx="1588443" cy="381762"/>
          </a:xfrm>
          <a:prstGeom prst="rect">
            <a:avLst/>
          </a:prstGeom>
        </p:spPr>
        <p:txBody>
          <a:bodyPr lIns="0" tIns="0" rIns="0" bIns="0" rtlCol="0" anchor="t">
            <a:spAutoFit/>
          </a:bodyPr>
          <a:lstStyle/>
          <a:p>
            <a:pPr algn="ctr">
              <a:lnSpc>
                <a:spcPts val="3108"/>
              </a:lnSpc>
              <a:spcBef>
                <a:spcPct val="0"/>
              </a:spcBef>
            </a:pPr>
            <a:r>
              <a:rPr lang="en-US" sz="2220">
                <a:solidFill>
                  <a:srgbClr val="FFFFFF"/>
                </a:solidFill>
                <a:latin typeface="Canva Sans Bold"/>
              </a:rPr>
              <a:t>H.G.C.Dilini</a:t>
            </a:r>
          </a:p>
        </p:txBody>
      </p:sp>
      <p:sp>
        <p:nvSpPr>
          <p:cNvPr id="22" name="TextBox 22"/>
          <p:cNvSpPr txBox="1"/>
          <p:nvPr/>
        </p:nvSpPr>
        <p:spPr>
          <a:xfrm>
            <a:off x="5917947" y="8488526"/>
            <a:ext cx="1899047" cy="448310"/>
          </a:xfrm>
          <a:prstGeom prst="rect">
            <a:avLst/>
          </a:prstGeom>
        </p:spPr>
        <p:txBody>
          <a:bodyPr lIns="0" tIns="0" rIns="0" bIns="0" rtlCol="0" anchor="t">
            <a:spAutoFit/>
          </a:bodyPr>
          <a:lstStyle/>
          <a:p>
            <a:pPr algn="ctr">
              <a:lnSpc>
                <a:spcPts val="3640"/>
              </a:lnSpc>
              <a:spcBef>
                <a:spcPct val="0"/>
              </a:spcBef>
            </a:pPr>
            <a:r>
              <a:rPr lang="en-US" sz="2600">
                <a:solidFill>
                  <a:srgbClr val="65A64A"/>
                </a:solidFill>
                <a:latin typeface="Canva Sans Bold"/>
              </a:rPr>
              <a:t>IT20651442</a:t>
            </a:r>
          </a:p>
        </p:txBody>
      </p:sp>
      <p:sp>
        <p:nvSpPr>
          <p:cNvPr id="23" name="TextBox 23"/>
          <p:cNvSpPr txBox="1"/>
          <p:nvPr/>
        </p:nvSpPr>
        <p:spPr>
          <a:xfrm>
            <a:off x="10235559" y="8140102"/>
            <a:ext cx="2127052" cy="381762"/>
          </a:xfrm>
          <a:prstGeom prst="rect">
            <a:avLst/>
          </a:prstGeom>
        </p:spPr>
        <p:txBody>
          <a:bodyPr lIns="0" tIns="0" rIns="0" bIns="0" rtlCol="0" anchor="t">
            <a:spAutoFit/>
          </a:bodyPr>
          <a:lstStyle/>
          <a:p>
            <a:pPr algn="ctr">
              <a:lnSpc>
                <a:spcPts val="3108"/>
              </a:lnSpc>
              <a:spcBef>
                <a:spcPct val="0"/>
              </a:spcBef>
            </a:pPr>
            <a:r>
              <a:rPr lang="en-US" sz="2220">
                <a:solidFill>
                  <a:srgbClr val="FFFFFF"/>
                </a:solidFill>
                <a:latin typeface="Canva Sans Bold"/>
              </a:rPr>
              <a:t>N.K.A.S.Dilshan</a:t>
            </a:r>
          </a:p>
        </p:txBody>
      </p:sp>
      <p:sp>
        <p:nvSpPr>
          <p:cNvPr id="24" name="TextBox 24"/>
          <p:cNvSpPr txBox="1"/>
          <p:nvPr/>
        </p:nvSpPr>
        <p:spPr>
          <a:xfrm>
            <a:off x="14641095" y="8192425"/>
            <a:ext cx="2150715" cy="381762"/>
          </a:xfrm>
          <a:prstGeom prst="rect">
            <a:avLst/>
          </a:prstGeom>
        </p:spPr>
        <p:txBody>
          <a:bodyPr lIns="0" tIns="0" rIns="0" bIns="0" rtlCol="0" anchor="t">
            <a:spAutoFit/>
          </a:bodyPr>
          <a:lstStyle/>
          <a:p>
            <a:pPr algn="ctr">
              <a:lnSpc>
                <a:spcPts val="3108"/>
              </a:lnSpc>
              <a:spcBef>
                <a:spcPct val="0"/>
              </a:spcBef>
            </a:pPr>
            <a:r>
              <a:rPr lang="en-US" sz="2220">
                <a:solidFill>
                  <a:srgbClr val="FFFFFF"/>
                </a:solidFill>
                <a:latin typeface="Canva Sans Bold"/>
              </a:rPr>
              <a:t>K.P.D.Thimesha</a:t>
            </a:r>
          </a:p>
        </p:txBody>
      </p:sp>
      <p:sp>
        <p:nvSpPr>
          <p:cNvPr id="25" name="TextBox 25"/>
          <p:cNvSpPr txBox="1"/>
          <p:nvPr/>
        </p:nvSpPr>
        <p:spPr>
          <a:xfrm>
            <a:off x="10320242" y="8512339"/>
            <a:ext cx="1957685" cy="448310"/>
          </a:xfrm>
          <a:prstGeom prst="rect">
            <a:avLst/>
          </a:prstGeom>
        </p:spPr>
        <p:txBody>
          <a:bodyPr lIns="0" tIns="0" rIns="0" bIns="0" rtlCol="0" anchor="t">
            <a:spAutoFit/>
          </a:bodyPr>
          <a:lstStyle/>
          <a:p>
            <a:pPr algn="ctr">
              <a:lnSpc>
                <a:spcPts val="3640"/>
              </a:lnSpc>
              <a:spcBef>
                <a:spcPct val="0"/>
              </a:spcBef>
            </a:pPr>
            <a:r>
              <a:rPr lang="en-US" sz="2600">
                <a:solidFill>
                  <a:srgbClr val="65A64A"/>
                </a:solidFill>
                <a:latin typeface="Canva Sans Bold"/>
              </a:rPr>
              <a:t>IT20648886</a:t>
            </a:r>
          </a:p>
        </p:txBody>
      </p:sp>
      <p:sp>
        <p:nvSpPr>
          <p:cNvPr id="26" name="TextBox 26"/>
          <p:cNvSpPr txBox="1"/>
          <p:nvPr/>
        </p:nvSpPr>
        <p:spPr>
          <a:xfrm>
            <a:off x="14752493" y="8517037"/>
            <a:ext cx="1939528" cy="448310"/>
          </a:xfrm>
          <a:prstGeom prst="rect">
            <a:avLst/>
          </a:prstGeom>
        </p:spPr>
        <p:txBody>
          <a:bodyPr lIns="0" tIns="0" rIns="0" bIns="0" rtlCol="0" anchor="t">
            <a:spAutoFit/>
          </a:bodyPr>
          <a:lstStyle/>
          <a:p>
            <a:pPr algn="ctr">
              <a:lnSpc>
                <a:spcPts val="3640"/>
              </a:lnSpc>
              <a:spcBef>
                <a:spcPct val="0"/>
              </a:spcBef>
            </a:pPr>
            <a:r>
              <a:rPr lang="en-US" sz="2600">
                <a:solidFill>
                  <a:srgbClr val="65A64A"/>
                </a:solidFill>
                <a:latin typeface="Canva Sans Bold"/>
              </a:rPr>
              <a:t>IT20648268</a:t>
            </a:r>
          </a:p>
        </p:txBody>
      </p:sp>
      <p:grpSp>
        <p:nvGrpSpPr>
          <p:cNvPr id="27" name="Group 27"/>
          <p:cNvGrpSpPr/>
          <p:nvPr/>
        </p:nvGrpSpPr>
        <p:grpSpPr>
          <a:xfrm>
            <a:off x="7593823" y="1190625"/>
            <a:ext cx="2623185" cy="262318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t="-4780" b="-4780"/>
              </a:stretch>
            </a:blipFill>
          </p:spPr>
        </p:sp>
      </p:grpSp>
      <p:sp>
        <p:nvSpPr>
          <p:cNvPr id="29" name="TextBox 29"/>
          <p:cNvSpPr txBox="1"/>
          <p:nvPr/>
        </p:nvSpPr>
        <p:spPr>
          <a:xfrm>
            <a:off x="7641485" y="4033144"/>
            <a:ext cx="2650182" cy="381851"/>
          </a:xfrm>
          <a:prstGeom prst="rect">
            <a:avLst/>
          </a:prstGeom>
        </p:spPr>
        <p:txBody>
          <a:bodyPr lIns="0" tIns="0" rIns="0" bIns="0" rtlCol="0" anchor="t">
            <a:spAutoFit/>
          </a:bodyPr>
          <a:lstStyle/>
          <a:p>
            <a:pPr algn="ctr">
              <a:lnSpc>
                <a:spcPts val="3103"/>
              </a:lnSpc>
              <a:spcBef>
                <a:spcPct val="0"/>
              </a:spcBef>
            </a:pPr>
            <a:r>
              <a:rPr lang="en-US" sz="2216">
                <a:solidFill>
                  <a:srgbClr val="FFFFFF"/>
                </a:solidFill>
                <a:latin typeface="Canva Sans Bold"/>
              </a:rPr>
              <a:t>Ms. Thilini Jayalath</a:t>
            </a:r>
          </a:p>
        </p:txBody>
      </p:sp>
      <p:sp>
        <p:nvSpPr>
          <p:cNvPr id="30" name="TextBox 30"/>
          <p:cNvSpPr txBox="1"/>
          <p:nvPr/>
        </p:nvSpPr>
        <p:spPr>
          <a:xfrm>
            <a:off x="7845264" y="4449387"/>
            <a:ext cx="2315914" cy="448310"/>
          </a:xfrm>
          <a:prstGeom prst="rect">
            <a:avLst/>
          </a:prstGeom>
        </p:spPr>
        <p:txBody>
          <a:bodyPr lIns="0" tIns="0" rIns="0" bIns="0" rtlCol="0" anchor="t">
            <a:spAutoFit/>
          </a:bodyPr>
          <a:lstStyle/>
          <a:p>
            <a:pPr algn="ctr">
              <a:lnSpc>
                <a:spcPts val="3640"/>
              </a:lnSpc>
              <a:spcBef>
                <a:spcPct val="0"/>
              </a:spcBef>
            </a:pPr>
            <a:r>
              <a:rPr lang="en-US" sz="2600">
                <a:solidFill>
                  <a:srgbClr val="65A64A"/>
                </a:solidFill>
                <a:latin typeface="Canva Sans Bold"/>
              </a:rPr>
              <a:t>Co-Supervisor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sp>
        <p:nvSpPr>
          <p:cNvPr id="11" name="TextBox 11"/>
          <p:cNvSpPr txBox="1"/>
          <p:nvPr/>
        </p:nvSpPr>
        <p:spPr>
          <a:xfrm>
            <a:off x="13066038" y="914400"/>
            <a:ext cx="4193262"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References</a:t>
            </a:r>
          </a:p>
        </p:txBody>
      </p:sp>
      <p:sp>
        <p:nvSpPr>
          <p:cNvPr id="12" name="TextBox 12"/>
          <p:cNvSpPr txBox="1"/>
          <p:nvPr/>
        </p:nvSpPr>
        <p:spPr>
          <a:xfrm>
            <a:off x="1028700" y="2423795"/>
            <a:ext cx="16230600" cy="5420360"/>
          </a:xfrm>
          <a:prstGeom prst="rect">
            <a:avLst/>
          </a:prstGeom>
        </p:spPr>
        <p:txBody>
          <a:bodyPr lIns="0" tIns="0" rIns="0" bIns="0" rtlCol="0" anchor="t">
            <a:spAutoFit/>
          </a:bodyPr>
          <a:lstStyle/>
          <a:p>
            <a:pPr algn="l">
              <a:lnSpc>
                <a:spcPts val="2859"/>
              </a:lnSpc>
              <a:spcBef>
                <a:spcPct val="0"/>
              </a:spcBef>
            </a:pPr>
            <a:r>
              <a:rPr lang="en-US" sz="2199">
                <a:solidFill>
                  <a:srgbClr val="000000"/>
                </a:solidFill>
                <a:latin typeface="Open Sauce"/>
              </a:rPr>
              <a:t>S. Holt, “Virtual reality, augmented reality and mixed reality: For astronaut mental health; and space tourism, education and outreach,” Acta Astronautica, Dec. 2022, doi: </a:t>
            </a:r>
          </a:p>
          <a:p>
            <a:pPr algn="l">
              <a:lnSpc>
                <a:spcPts val="2859"/>
              </a:lnSpc>
              <a:spcBef>
                <a:spcPct val="0"/>
              </a:spcBef>
            </a:pPr>
            <a:endParaRPr lang="en-US" sz="2199">
              <a:solidFill>
                <a:srgbClr val="000000"/>
              </a:solidFill>
              <a:latin typeface="Open Sauce"/>
            </a:endParaRPr>
          </a:p>
          <a:p>
            <a:pPr algn="l">
              <a:lnSpc>
                <a:spcPts val="2859"/>
              </a:lnSpc>
              <a:spcBef>
                <a:spcPct val="0"/>
              </a:spcBef>
            </a:pPr>
            <a:r>
              <a:rPr lang="en-US" sz="2199">
                <a:solidFill>
                  <a:srgbClr val="000000"/>
                </a:solidFill>
                <a:latin typeface="Open Sauce"/>
              </a:rPr>
              <a:t>[2]</a:t>
            </a:r>
          </a:p>
          <a:p>
            <a:pPr algn="l">
              <a:lnSpc>
                <a:spcPts val="2859"/>
              </a:lnSpc>
              <a:spcBef>
                <a:spcPct val="0"/>
              </a:spcBef>
            </a:pPr>
            <a:r>
              <a:rPr lang="en-US" sz="2199">
                <a:solidFill>
                  <a:srgbClr val="000000"/>
                </a:solidFill>
                <a:latin typeface="Open Sauce"/>
              </a:rPr>
              <a:t>K.-Y. Wang, A. R. Ashraf, Narongsak Tek Thongpapanl, and O. Nguyen, “Influence of social augmented reality app usage on customer relationships and continuance intention: The role of shared social experience,” vol. 166, pp. 114092–114092, Nov. 2023, doi: </a:t>
            </a:r>
          </a:p>
          <a:p>
            <a:pPr algn="l">
              <a:lnSpc>
                <a:spcPts val="2859"/>
              </a:lnSpc>
              <a:spcBef>
                <a:spcPct val="0"/>
              </a:spcBef>
            </a:pPr>
            <a:endParaRPr lang="en-US" sz="2199">
              <a:solidFill>
                <a:srgbClr val="000000"/>
              </a:solidFill>
              <a:latin typeface="Open Sauce"/>
            </a:endParaRPr>
          </a:p>
          <a:p>
            <a:pPr algn="l">
              <a:lnSpc>
                <a:spcPts val="2859"/>
              </a:lnSpc>
              <a:spcBef>
                <a:spcPct val="0"/>
              </a:spcBef>
            </a:pPr>
            <a:r>
              <a:rPr lang="en-US" sz="2199">
                <a:solidFill>
                  <a:srgbClr val="000000"/>
                </a:solidFill>
                <a:latin typeface="Open Sauce"/>
              </a:rPr>
              <a:t>[3]</a:t>
            </a:r>
          </a:p>
          <a:p>
            <a:pPr algn="l">
              <a:lnSpc>
                <a:spcPts val="2859"/>
              </a:lnSpc>
              <a:spcBef>
                <a:spcPct val="0"/>
              </a:spcBef>
            </a:pPr>
            <a:r>
              <a:rPr lang="en-US" sz="2199">
                <a:solidFill>
                  <a:srgbClr val="000000"/>
                </a:solidFill>
                <a:latin typeface="Open Sauce"/>
              </a:rPr>
              <a:t>H. Kumar and A. Martin, “Artificial Emotional Intelligence: Conventional and Deep learning Approach,” Expert Systems with Applications, p. 118651, Aug. 2022, doi: </a:t>
            </a:r>
          </a:p>
          <a:p>
            <a:pPr algn="l">
              <a:lnSpc>
                <a:spcPts val="2859"/>
              </a:lnSpc>
              <a:spcBef>
                <a:spcPct val="0"/>
              </a:spcBef>
            </a:pPr>
            <a:endParaRPr lang="en-US" sz="2199">
              <a:solidFill>
                <a:srgbClr val="000000"/>
              </a:solidFill>
              <a:latin typeface="Open Sauce"/>
            </a:endParaRPr>
          </a:p>
          <a:p>
            <a:pPr algn="l">
              <a:lnSpc>
                <a:spcPts val="2859"/>
              </a:lnSpc>
              <a:spcBef>
                <a:spcPct val="0"/>
              </a:spcBef>
            </a:pPr>
            <a:r>
              <a:rPr lang="en-US" sz="2199">
                <a:solidFill>
                  <a:srgbClr val="000000"/>
                </a:solidFill>
                <a:latin typeface="Open Sauce"/>
              </a:rPr>
              <a:t>[4]</a:t>
            </a:r>
          </a:p>
          <a:p>
            <a:pPr algn="l">
              <a:lnSpc>
                <a:spcPts val="2859"/>
              </a:lnSpc>
              <a:spcBef>
                <a:spcPct val="0"/>
              </a:spcBef>
            </a:pPr>
            <a:r>
              <a:rPr lang="en-US" sz="2199">
                <a:solidFill>
                  <a:srgbClr val="000000"/>
                </a:solidFill>
                <a:latin typeface="Open Sauce"/>
              </a:rPr>
              <a:t>A. J. Horn and C. S. Carter, “Love and longevity: A Social Dependency Hypothesis,” Comprehensive Psychoneuroendocrinology, vol. 8, p. 100088, Nov. 2021, doi: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11543358" y="0"/>
            <a:ext cx="6744642" cy="10460361"/>
            <a:chOff x="0" y="0"/>
            <a:chExt cx="1044921" cy="1620584"/>
          </a:xfrm>
        </p:grpSpPr>
        <p:sp>
          <p:nvSpPr>
            <p:cNvPr id="3" name="Freeform 3"/>
            <p:cNvSpPr/>
            <p:nvPr/>
          </p:nvSpPr>
          <p:spPr>
            <a:xfrm>
              <a:off x="0" y="0"/>
              <a:ext cx="1044921" cy="1620584"/>
            </a:xfrm>
            <a:custGeom>
              <a:avLst/>
              <a:gdLst/>
              <a:ahLst/>
              <a:cxnLst/>
              <a:rect l="l" t="t" r="r" b="b"/>
              <a:pathLst>
                <a:path w="1044921" h="1620584">
                  <a:moveTo>
                    <a:pt x="26401" y="0"/>
                  </a:moveTo>
                  <a:lnTo>
                    <a:pt x="1018521" y="0"/>
                  </a:lnTo>
                  <a:cubicBezTo>
                    <a:pt x="1033101" y="0"/>
                    <a:pt x="1044921" y="11820"/>
                    <a:pt x="1044921" y="26401"/>
                  </a:cubicBezTo>
                  <a:lnTo>
                    <a:pt x="1044921" y="1594183"/>
                  </a:lnTo>
                  <a:cubicBezTo>
                    <a:pt x="1044921" y="1601185"/>
                    <a:pt x="1042140" y="1607900"/>
                    <a:pt x="1037189" y="1612851"/>
                  </a:cubicBezTo>
                  <a:cubicBezTo>
                    <a:pt x="1032238" y="1617802"/>
                    <a:pt x="1025523" y="1620584"/>
                    <a:pt x="1018521" y="1620584"/>
                  </a:cubicBezTo>
                  <a:lnTo>
                    <a:pt x="26401" y="1620584"/>
                  </a:lnTo>
                  <a:cubicBezTo>
                    <a:pt x="19399" y="1620584"/>
                    <a:pt x="12684" y="1617802"/>
                    <a:pt x="7733" y="1612851"/>
                  </a:cubicBezTo>
                  <a:cubicBezTo>
                    <a:pt x="2782" y="1607900"/>
                    <a:pt x="0" y="1601185"/>
                    <a:pt x="0" y="1594183"/>
                  </a:cubicBezTo>
                  <a:lnTo>
                    <a:pt x="0" y="26401"/>
                  </a:lnTo>
                  <a:cubicBezTo>
                    <a:pt x="0" y="19399"/>
                    <a:pt x="2782" y="12684"/>
                    <a:pt x="7733" y="7733"/>
                  </a:cubicBezTo>
                  <a:cubicBezTo>
                    <a:pt x="12684" y="2782"/>
                    <a:pt x="19399" y="0"/>
                    <a:pt x="26401" y="0"/>
                  </a:cubicBezTo>
                  <a:close/>
                </a:path>
              </a:pathLst>
            </a:custGeom>
            <a:blipFill>
              <a:blip r:embed="rId2"/>
              <a:stretch>
                <a:fillRect l="-52231" r="-64896"/>
              </a:stretch>
            </a:blipFill>
          </p:spPr>
        </p:sp>
      </p:grpSp>
      <p:sp>
        <p:nvSpPr>
          <p:cNvPr id="4" name="TextBox 4"/>
          <p:cNvSpPr txBox="1"/>
          <p:nvPr/>
        </p:nvSpPr>
        <p:spPr>
          <a:xfrm>
            <a:off x="609106" y="6009302"/>
            <a:ext cx="3756509" cy="1651635"/>
          </a:xfrm>
          <a:prstGeom prst="rect">
            <a:avLst/>
          </a:prstGeom>
        </p:spPr>
        <p:txBody>
          <a:bodyPr lIns="0" tIns="0" rIns="0" bIns="0" rtlCol="0" anchor="t">
            <a:spAutoFit/>
          </a:bodyPr>
          <a:lstStyle/>
          <a:p>
            <a:pPr algn="l">
              <a:lnSpc>
                <a:spcPts val="13439"/>
              </a:lnSpc>
              <a:spcBef>
                <a:spcPct val="0"/>
              </a:spcBef>
            </a:pPr>
            <a:r>
              <a:rPr lang="en-US" sz="9600">
                <a:solidFill>
                  <a:srgbClr val="000000"/>
                </a:solidFill>
                <a:latin typeface="Cambria Bold"/>
              </a:rPr>
              <a:t>DILINI</a:t>
            </a:r>
          </a:p>
        </p:txBody>
      </p:sp>
      <p:sp>
        <p:nvSpPr>
          <p:cNvPr id="5" name="TextBox 5"/>
          <p:cNvSpPr txBox="1"/>
          <p:nvPr/>
        </p:nvSpPr>
        <p:spPr>
          <a:xfrm>
            <a:off x="671688" y="5639048"/>
            <a:ext cx="2308622" cy="589915"/>
          </a:xfrm>
          <a:prstGeom prst="rect">
            <a:avLst/>
          </a:prstGeom>
        </p:spPr>
        <p:txBody>
          <a:bodyPr lIns="0" tIns="0" rIns="0" bIns="0" rtlCol="0" anchor="t">
            <a:spAutoFit/>
          </a:bodyPr>
          <a:lstStyle/>
          <a:p>
            <a:pPr algn="l">
              <a:lnSpc>
                <a:spcPts val="4759"/>
              </a:lnSpc>
              <a:spcBef>
                <a:spcPct val="0"/>
              </a:spcBef>
            </a:pPr>
            <a:r>
              <a:rPr lang="en-US" sz="3399">
                <a:solidFill>
                  <a:srgbClr val="38743A"/>
                </a:solidFill>
                <a:latin typeface="Cambria"/>
              </a:rPr>
              <a:t>IT20651442</a:t>
            </a:r>
          </a:p>
        </p:txBody>
      </p:sp>
      <p:sp>
        <p:nvSpPr>
          <p:cNvPr id="6" name="TextBox 6"/>
          <p:cNvSpPr txBox="1"/>
          <p:nvPr/>
        </p:nvSpPr>
        <p:spPr>
          <a:xfrm>
            <a:off x="671688" y="7584737"/>
            <a:ext cx="5786586" cy="589915"/>
          </a:xfrm>
          <a:prstGeom prst="rect">
            <a:avLst/>
          </a:prstGeom>
        </p:spPr>
        <p:txBody>
          <a:bodyPr lIns="0" tIns="0" rIns="0" bIns="0" rtlCol="0" anchor="t">
            <a:spAutoFit/>
          </a:bodyPr>
          <a:lstStyle/>
          <a:p>
            <a:pPr algn="l">
              <a:lnSpc>
                <a:spcPts val="4759"/>
              </a:lnSpc>
              <a:spcBef>
                <a:spcPct val="0"/>
              </a:spcBef>
            </a:pPr>
            <a:r>
              <a:rPr lang="en-US" sz="3399">
                <a:solidFill>
                  <a:srgbClr val="38743A"/>
                </a:solidFill>
                <a:latin typeface="Cambria Bold"/>
              </a:rPr>
              <a:t>INFORMATION TECHNOLOGY</a:t>
            </a:r>
          </a:p>
        </p:txBody>
      </p:sp>
      <p:sp>
        <p:nvSpPr>
          <p:cNvPr id="7" name="TextBox 7"/>
          <p:cNvSpPr txBox="1"/>
          <p:nvPr/>
        </p:nvSpPr>
        <p:spPr>
          <a:xfrm>
            <a:off x="609106" y="459116"/>
            <a:ext cx="9202130" cy="3261995"/>
          </a:xfrm>
          <a:prstGeom prst="rect">
            <a:avLst/>
          </a:prstGeom>
        </p:spPr>
        <p:txBody>
          <a:bodyPr lIns="0" tIns="0" rIns="0" bIns="0" rtlCol="0" anchor="t">
            <a:spAutoFit/>
          </a:bodyPr>
          <a:lstStyle/>
          <a:p>
            <a:pPr algn="l">
              <a:lnSpc>
                <a:spcPts val="8680"/>
              </a:lnSpc>
              <a:spcBef>
                <a:spcPct val="0"/>
              </a:spcBef>
            </a:pPr>
            <a:r>
              <a:rPr lang="en-US" sz="6200">
                <a:solidFill>
                  <a:srgbClr val="000000"/>
                </a:solidFill>
                <a:latin typeface="Cambria Bold"/>
              </a:rPr>
              <a:t>RECOGNIZE AN EMOTION USING IMAGE PROCESSING</a:t>
            </a:r>
          </a:p>
        </p:txBody>
      </p:sp>
      <p:sp>
        <p:nvSpPr>
          <p:cNvPr id="8" name="TextBox 8"/>
          <p:cNvSpPr txBox="1"/>
          <p:nvPr/>
        </p:nvSpPr>
        <p:spPr>
          <a:xfrm>
            <a:off x="4610460" y="6515714"/>
            <a:ext cx="2694236" cy="1005206"/>
          </a:xfrm>
          <a:prstGeom prst="rect">
            <a:avLst/>
          </a:prstGeom>
        </p:spPr>
        <p:txBody>
          <a:bodyPr lIns="0" tIns="0" rIns="0" bIns="0" rtlCol="0" anchor="t">
            <a:spAutoFit/>
          </a:bodyPr>
          <a:lstStyle/>
          <a:p>
            <a:pPr algn="l">
              <a:lnSpc>
                <a:spcPts val="8119"/>
              </a:lnSpc>
              <a:spcBef>
                <a:spcPct val="0"/>
              </a:spcBef>
            </a:pPr>
            <a:r>
              <a:rPr lang="en-US" sz="5799">
                <a:solidFill>
                  <a:srgbClr val="000000"/>
                </a:solidFill>
                <a:latin typeface="Cambria Bold"/>
              </a:rPr>
              <a:t>Gamage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347567" y="9168686"/>
            <a:ext cx="11715744" cy="1022012"/>
          </a:xfrm>
          <a:custGeom>
            <a:avLst/>
            <a:gdLst/>
            <a:ahLst/>
            <a:cxnLst/>
            <a:rect l="l" t="t" r="r" b="b"/>
            <a:pathLst>
              <a:path w="11715744" h="1022012">
                <a:moveTo>
                  <a:pt x="0" y="0"/>
                </a:moveTo>
                <a:lnTo>
                  <a:pt x="11715744" y="0"/>
                </a:lnTo>
                <a:lnTo>
                  <a:pt x="11715744" y="1022012"/>
                </a:lnTo>
                <a:lnTo>
                  <a:pt x="0" y="1022012"/>
                </a:lnTo>
                <a:lnTo>
                  <a:pt x="0" y="0"/>
                </a:lnTo>
                <a:close/>
              </a:path>
            </a:pathLst>
          </a:custGeom>
          <a:blipFill>
            <a:blip r:embed="rId3"/>
            <a:stretch>
              <a:fillRect/>
            </a:stretch>
          </a:blipFill>
        </p:spPr>
      </p:sp>
      <p:grpSp>
        <p:nvGrpSpPr>
          <p:cNvPr id="7" name="Group 7"/>
          <p:cNvGrpSpPr/>
          <p:nvPr/>
        </p:nvGrpSpPr>
        <p:grpSpPr>
          <a:xfrm>
            <a:off x="195288" y="2030961"/>
            <a:ext cx="15124253" cy="1543050"/>
            <a:chOff x="0" y="0"/>
            <a:chExt cx="3983342" cy="406400"/>
          </a:xfrm>
        </p:grpSpPr>
        <p:sp>
          <p:nvSpPr>
            <p:cNvPr id="8" name="Freeform 8"/>
            <p:cNvSpPr/>
            <p:nvPr/>
          </p:nvSpPr>
          <p:spPr>
            <a:xfrm>
              <a:off x="0" y="0"/>
              <a:ext cx="3983342" cy="406400"/>
            </a:xfrm>
            <a:custGeom>
              <a:avLst/>
              <a:gdLst/>
              <a:ahLst/>
              <a:cxnLst/>
              <a:rect l="l" t="t" r="r" b="b"/>
              <a:pathLst>
                <a:path w="3983342" h="406400">
                  <a:moveTo>
                    <a:pt x="3780142" y="0"/>
                  </a:moveTo>
                  <a:lnTo>
                    <a:pt x="203200" y="0"/>
                  </a:lnTo>
                  <a:lnTo>
                    <a:pt x="0" y="203200"/>
                  </a:lnTo>
                  <a:lnTo>
                    <a:pt x="203200" y="406400"/>
                  </a:lnTo>
                  <a:lnTo>
                    <a:pt x="3780142" y="406400"/>
                  </a:lnTo>
                  <a:lnTo>
                    <a:pt x="3983342" y="203200"/>
                  </a:lnTo>
                  <a:lnTo>
                    <a:pt x="3780142" y="0"/>
                  </a:lnTo>
                  <a:close/>
                </a:path>
              </a:pathLst>
            </a:custGeom>
            <a:solidFill>
              <a:srgbClr val="427D69"/>
            </a:solidFill>
          </p:spPr>
        </p:sp>
        <p:sp>
          <p:nvSpPr>
            <p:cNvPr id="9" name="TextBox 9"/>
            <p:cNvSpPr txBox="1"/>
            <p:nvPr/>
          </p:nvSpPr>
          <p:spPr>
            <a:xfrm>
              <a:off x="152400" y="-66675"/>
              <a:ext cx="3678542" cy="473075"/>
            </a:xfrm>
            <a:prstGeom prst="rect">
              <a:avLst/>
            </a:prstGeom>
          </p:spPr>
          <p:txBody>
            <a:bodyPr lIns="50800" tIns="50800" rIns="50800" bIns="50800" rtlCol="0" anchor="ctr"/>
            <a:lstStyle/>
            <a:p>
              <a:pPr algn="ctr">
                <a:lnSpc>
                  <a:spcPts val="5179"/>
                </a:lnSpc>
              </a:pPr>
              <a:r>
                <a:rPr lang="en-US" sz="3699">
                  <a:solidFill>
                    <a:srgbClr val="000000"/>
                  </a:solidFill>
                  <a:latin typeface="Canva Sans Bold"/>
                </a:rPr>
                <a:t>How to identify user emotion using image processing?</a:t>
              </a:r>
            </a:p>
          </p:txBody>
        </p:sp>
      </p:grpSp>
      <p:grpSp>
        <p:nvGrpSpPr>
          <p:cNvPr id="10" name="Group 10"/>
          <p:cNvGrpSpPr/>
          <p:nvPr/>
        </p:nvGrpSpPr>
        <p:grpSpPr>
          <a:xfrm>
            <a:off x="593382" y="3802611"/>
            <a:ext cx="12764199" cy="3086100"/>
            <a:chOff x="0" y="0"/>
            <a:chExt cx="3361764" cy="812800"/>
          </a:xfrm>
        </p:grpSpPr>
        <p:sp>
          <p:nvSpPr>
            <p:cNvPr id="11" name="Freeform 11"/>
            <p:cNvSpPr/>
            <p:nvPr/>
          </p:nvSpPr>
          <p:spPr>
            <a:xfrm>
              <a:off x="0" y="0"/>
              <a:ext cx="3361764" cy="812800"/>
            </a:xfrm>
            <a:custGeom>
              <a:avLst/>
              <a:gdLst/>
              <a:ahLst/>
              <a:cxnLst/>
              <a:rect l="l" t="t" r="r" b="b"/>
              <a:pathLst>
                <a:path w="3361764" h="812800">
                  <a:moveTo>
                    <a:pt x="0" y="0"/>
                  </a:moveTo>
                  <a:lnTo>
                    <a:pt x="3361764" y="0"/>
                  </a:lnTo>
                  <a:lnTo>
                    <a:pt x="3361764" y="812800"/>
                  </a:lnTo>
                  <a:lnTo>
                    <a:pt x="0" y="812800"/>
                  </a:lnTo>
                  <a:close/>
                </a:path>
              </a:pathLst>
            </a:custGeom>
            <a:solidFill>
              <a:srgbClr val="7FB26A">
                <a:alpha val="34902"/>
              </a:srgbClr>
            </a:solidFill>
          </p:spPr>
        </p:sp>
        <p:sp>
          <p:nvSpPr>
            <p:cNvPr id="12" name="TextBox 12"/>
            <p:cNvSpPr txBox="1"/>
            <p:nvPr/>
          </p:nvSpPr>
          <p:spPr>
            <a:xfrm>
              <a:off x="0" y="-57150"/>
              <a:ext cx="3361764" cy="869950"/>
            </a:xfrm>
            <a:prstGeom prst="rect">
              <a:avLst/>
            </a:prstGeom>
          </p:spPr>
          <p:txBody>
            <a:bodyPr lIns="50800" tIns="50800" rIns="50800" bIns="50800" rtlCol="0" anchor="ctr"/>
            <a:lstStyle/>
            <a:p>
              <a:pPr algn="ctr">
                <a:lnSpc>
                  <a:spcPts val="3640"/>
                </a:lnSpc>
              </a:pPr>
              <a:endParaRPr/>
            </a:p>
          </p:txBody>
        </p:sp>
      </p:grpSp>
      <p:sp>
        <p:nvSpPr>
          <p:cNvPr id="13" name="Freeform 13"/>
          <p:cNvSpPr/>
          <p:nvPr/>
        </p:nvSpPr>
        <p:spPr>
          <a:xfrm>
            <a:off x="13357581" y="3802611"/>
            <a:ext cx="4930419" cy="5269773"/>
          </a:xfrm>
          <a:custGeom>
            <a:avLst/>
            <a:gdLst/>
            <a:ahLst/>
            <a:cxnLst/>
            <a:rect l="l" t="t" r="r" b="b"/>
            <a:pathLst>
              <a:path w="4930419" h="5269773">
                <a:moveTo>
                  <a:pt x="0" y="0"/>
                </a:moveTo>
                <a:lnTo>
                  <a:pt x="4930419" y="0"/>
                </a:lnTo>
                <a:lnTo>
                  <a:pt x="4930419" y="5269774"/>
                </a:lnTo>
                <a:lnTo>
                  <a:pt x="0" y="5269774"/>
                </a:lnTo>
                <a:lnTo>
                  <a:pt x="0" y="0"/>
                </a:lnTo>
                <a:close/>
              </a:path>
            </a:pathLst>
          </a:custGeom>
          <a:blipFill>
            <a:blip r:embed="rId4">
              <a:alphaModFix amt="18999"/>
            </a:blip>
            <a:stretch>
              <a:fillRect l="-22776" t="-12481" b="-2388"/>
            </a:stretch>
          </a:blipFill>
        </p:spPr>
      </p:sp>
      <p:sp>
        <p:nvSpPr>
          <p:cNvPr id="14" name="Freeform 14"/>
          <p:cNvSpPr/>
          <p:nvPr/>
        </p:nvSpPr>
        <p:spPr>
          <a:xfrm>
            <a:off x="2546849" y="375919"/>
            <a:ext cx="18270476" cy="9168686"/>
          </a:xfrm>
          <a:custGeom>
            <a:avLst/>
            <a:gdLst/>
            <a:ahLst/>
            <a:cxnLst/>
            <a:rect l="l" t="t" r="r" b="b"/>
            <a:pathLst>
              <a:path w="18270476" h="9168686">
                <a:moveTo>
                  <a:pt x="0" y="0"/>
                </a:moveTo>
                <a:lnTo>
                  <a:pt x="18270476" y="0"/>
                </a:lnTo>
                <a:lnTo>
                  <a:pt x="18270476" y="9168687"/>
                </a:lnTo>
                <a:lnTo>
                  <a:pt x="0" y="9168687"/>
                </a:lnTo>
                <a:lnTo>
                  <a:pt x="0" y="0"/>
                </a:lnTo>
                <a:close/>
              </a:path>
            </a:pathLst>
          </a:custGeom>
          <a:blipFill>
            <a:blip r:embed="rId5">
              <a:alphaModFix amt="10999"/>
            </a:blip>
            <a:stretch>
              <a:fillRect l="-4056" b="-3071"/>
            </a:stretch>
          </a:blipFill>
        </p:spPr>
      </p:sp>
      <p:sp>
        <p:nvSpPr>
          <p:cNvPr id="15" name="TextBox 15"/>
          <p:cNvSpPr txBox="1"/>
          <p:nvPr/>
        </p:nvSpPr>
        <p:spPr>
          <a:xfrm>
            <a:off x="997111" y="3946035"/>
            <a:ext cx="11956742" cy="2742103"/>
          </a:xfrm>
          <a:prstGeom prst="rect">
            <a:avLst/>
          </a:prstGeom>
        </p:spPr>
        <p:txBody>
          <a:bodyPr lIns="0" tIns="0" rIns="0" bIns="0" rtlCol="0" anchor="t">
            <a:spAutoFit/>
          </a:bodyPr>
          <a:lstStyle/>
          <a:p>
            <a:pPr algn="l">
              <a:lnSpc>
                <a:spcPts val="4470"/>
              </a:lnSpc>
            </a:pPr>
            <a:r>
              <a:rPr lang="en-US" sz="3193">
                <a:solidFill>
                  <a:srgbClr val="000000"/>
                </a:solidFill>
                <a:latin typeface="Canva Sans Bold"/>
              </a:rPr>
              <a:t>Emotions are complex and can change over time. Therefore, we collect the number of blinks, body movements and behavior of the relevant person in relation to the relevant frames.</a:t>
            </a:r>
          </a:p>
          <a:p>
            <a:pPr algn="l">
              <a:lnSpc>
                <a:spcPts val="4050"/>
              </a:lnSpc>
              <a:spcBef>
                <a:spcPct val="0"/>
              </a:spcBef>
            </a:pPr>
            <a:endParaRPr lang="en-US" sz="3193">
              <a:solidFill>
                <a:srgbClr val="000000"/>
              </a:solidFill>
              <a:latin typeface="Canva Sans Bold"/>
            </a:endParaRPr>
          </a:p>
        </p:txBody>
      </p:sp>
      <p:sp>
        <p:nvSpPr>
          <p:cNvPr id="16" name="TextBox 16"/>
          <p:cNvSpPr txBox="1"/>
          <p:nvPr/>
        </p:nvSpPr>
        <p:spPr>
          <a:xfrm>
            <a:off x="195288" y="290194"/>
            <a:ext cx="3393281" cy="738506"/>
          </a:xfrm>
          <a:prstGeom prst="rect">
            <a:avLst/>
          </a:prstGeom>
        </p:spPr>
        <p:txBody>
          <a:bodyPr lIns="0" tIns="0" rIns="0" bIns="0" rtlCol="0" anchor="t">
            <a:spAutoFit/>
          </a:bodyPr>
          <a:lstStyle/>
          <a:p>
            <a:pPr algn="ctr">
              <a:lnSpc>
                <a:spcPts val="6019"/>
              </a:lnSpc>
              <a:spcBef>
                <a:spcPct val="0"/>
              </a:spcBef>
            </a:pPr>
            <a:r>
              <a:rPr lang="en-US" sz="4299">
                <a:solidFill>
                  <a:srgbClr val="3AB260"/>
                </a:solidFill>
                <a:latin typeface="Canva Sans Bold"/>
              </a:rPr>
              <a:t>Introduction</a:t>
            </a:r>
          </a:p>
        </p:txBody>
      </p:sp>
      <p:sp>
        <p:nvSpPr>
          <p:cNvPr id="17" name="TextBox 17"/>
          <p:cNvSpPr txBox="1"/>
          <p:nvPr/>
        </p:nvSpPr>
        <p:spPr>
          <a:xfrm>
            <a:off x="0" y="1106401"/>
            <a:ext cx="5093698" cy="695961"/>
          </a:xfrm>
          <a:prstGeom prst="rect">
            <a:avLst/>
          </a:prstGeom>
        </p:spPr>
        <p:txBody>
          <a:bodyPr lIns="0" tIns="0" rIns="0" bIns="0" rtlCol="0" anchor="t">
            <a:spAutoFit/>
          </a:bodyPr>
          <a:lstStyle/>
          <a:p>
            <a:pPr algn="ctr">
              <a:lnSpc>
                <a:spcPts val="5739"/>
              </a:lnSpc>
              <a:spcBef>
                <a:spcPct val="0"/>
              </a:spcBef>
            </a:pPr>
            <a:r>
              <a:rPr lang="en-US" sz="4099">
                <a:solidFill>
                  <a:srgbClr val="65A64A"/>
                </a:solidFill>
                <a:latin typeface="Canva Sans Bold"/>
              </a:rPr>
              <a:t>Research Question</a:t>
            </a:r>
          </a:p>
        </p:txBody>
      </p:sp>
      <p:pic>
        <p:nvPicPr>
          <p:cNvPr id="18" name="Picture 18"/>
          <p:cNvPicPr>
            <a:picLocks noChangeAspect="1"/>
          </p:cNvPicPr>
          <p:nvPr/>
        </p:nvPicPr>
        <p:blipFill>
          <a:blip r:embed="rId6">
            <a:alphaModFix amt="61000"/>
          </a:blip>
          <a:srcRect/>
          <a:stretch>
            <a:fillRect/>
          </a:stretch>
        </p:blipFill>
        <p:spPr>
          <a:xfrm>
            <a:off x="15697291" y="0"/>
            <a:ext cx="2573185" cy="165970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347567" y="9168686"/>
            <a:ext cx="11715744" cy="1022012"/>
          </a:xfrm>
          <a:custGeom>
            <a:avLst/>
            <a:gdLst/>
            <a:ahLst/>
            <a:cxnLst/>
            <a:rect l="l" t="t" r="r" b="b"/>
            <a:pathLst>
              <a:path w="11715744" h="1022012">
                <a:moveTo>
                  <a:pt x="0" y="0"/>
                </a:moveTo>
                <a:lnTo>
                  <a:pt x="11715744" y="0"/>
                </a:lnTo>
                <a:lnTo>
                  <a:pt x="11715744" y="1022012"/>
                </a:lnTo>
                <a:lnTo>
                  <a:pt x="0" y="1022012"/>
                </a:lnTo>
                <a:lnTo>
                  <a:pt x="0" y="0"/>
                </a:lnTo>
                <a:close/>
              </a:path>
            </a:pathLst>
          </a:custGeom>
          <a:blipFill>
            <a:blip r:embed="rId3"/>
            <a:stretch>
              <a:fillRect/>
            </a:stretch>
          </a:blipFill>
        </p:spPr>
      </p:sp>
      <p:grpSp>
        <p:nvGrpSpPr>
          <p:cNvPr id="7" name="Group 7"/>
          <p:cNvGrpSpPr/>
          <p:nvPr/>
        </p:nvGrpSpPr>
        <p:grpSpPr>
          <a:xfrm>
            <a:off x="1176467" y="2190070"/>
            <a:ext cx="14886844" cy="5720945"/>
            <a:chOff x="0" y="0"/>
            <a:chExt cx="3920815" cy="1506751"/>
          </a:xfrm>
        </p:grpSpPr>
        <p:sp>
          <p:nvSpPr>
            <p:cNvPr id="8" name="Freeform 8"/>
            <p:cNvSpPr/>
            <p:nvPr/>
          </p:nvSpPr>
          <p:spPr>
            <a:xfrm>
              <a:off x="0" y="0"/>
              <a:ext cx="3920815" cy="1506751"/>
            </a:xfrm>
            <a:custGeom>
              <a:avLst/>
              <a:gdLst/>
              <a:ahLst/>
              <a:cxnLst/>
              <a:rect l="l" t="t" r="r" b="b"/>
              <a:pathLst>
                <a:path w="3920815" h="1506751">
                  <a:moveTo>
                    <a:pt x="0" y="0"/>
                  </a:moveTo>
                  <a:lnTo>
                    <a:pt x="3920815" y="0"/>
                  </a:lnTo>
                  <a:lnTo>
                    <a:pt x="3920815" y="1506751"/>
                  </a:lnTo>
                  <a:lnTo>
                    <a:pt x="0" y="1506751"/>
                  </a:lnTo>
                  <a:close/>
                </a:path>
              </a:pathLst>
            </a:custGeom>
            <a:solidFill>
              <a:srgbClr val="FFFFFF"/>
            </a:solidFill>
          </p:spPr>
        </p:sp>
        <p:sp>
          <p:nvSpPr>
            <p:cNvPr id="9" name="TextBox 9"/>
            <p:cNvSpPr txBox="1"/>
            <p:nvPr/>
          </p:nvSpPr>
          <p:spPr>
            <a:xfrm>
              <a:off x="0" y="-57150"/>
              <a:ext cx="3920815" cy="1563901"/>
            </a:xfrm>
            <a:prstGeom prst="rect">
              <a:avLst/>
            </a:prstGeom>
          </p:spPr>
          <p:txBody>
            <a:bodyPr lIns="50800" tIns="50800" rIns="50800" bIns="50800" rtlCol="0" anchor="ctr"/>
            <a:lstStyle/>
            <a:p>
              <a:pPr algn="ctr">
                <a:lnSpc>
                  <a:spcPts val="3640"/>
                </a:lnSpc>
              </a:pPr>
              <a:endParaRPr/>
            </a:p>
          </p:txBody>
        </p:sp>
      </p:grpSp>
      <p:sp>
        <p:nvSpPr>
          <p:cNvPr id="10" name="Freeform 10"/>
          <p:cNvSpPr/>
          <p:nvPr/>
        </p:nvSpPr>
        <p:spPr>
          <a:xfrm>
            <a:off x="1873693" y="2394746"/>
            <a:ext cx="13492393" cy="5311592"/>
          </a:xfrm>
          <a:custGeom>
            <a:avLst/>
            <a:gdLst/>
            <a:ahLst/>
            <a:cxnLst/>
            <a:rect l="l" t="t" r="r" b="b"/>
            <a:pathLst>
              <a:path w="13492393" h="5311592">
                <a:moveTo>
                  <a:pt x="0" y="0"/>
                </a:moveTo>
                <a:lnTo>
                  <a:pt x="13492393" y="0"/>
                </a:lnTo>
                <a:lnTo>
                  <a:pt x="13492393" y="5311592"/>
                </a:lnTo>
                <a:lnTo>
                  <a:pt x="0" y="5311592"/>
                </a:lnTo>
                <a:lnTo>
                  <a:pt x="0" y="0"/>
                </a:lnTo>
                <a:close/>
              </a:path>
            </a:pathLst>
          </a:custGeom>
          <a:blipFill>
            <a:blip r:embed="rId4"/>
            <a:stretch>
              <a:fillRect/>
            </a:stretch>
          </a:blipFill>
        </p:spPr>
      </p:sp>
      <p:sp>
        <p:nvSpPr>
          <p:cNvPr id="11" name="TextBox 11"/>
          <p:cNvSpPr txBox="1"/>
          <p:nvPr/>
        </p:nvSpPr>
        <p:spPr>
          <a:xfrm>
            <a:off x="14453442" y="290194"/>
            <a:ext cx="3564434" cy="738506"/>
          </a:xfrm>
          <a:prstGeom prst="rect">
            <a:avLst/>
          </a:prstGeom>
        </p:spPr>
        <p:txBody>
          <a:bodyPr lIns="0" tIns="0" rIns="0" bIns="0" rtlCol="0" anchor="t">
            <a:spAutoFit/>
          </a:bodyPr>
          <a:lstStyle/>
          <a:p>
            <a:pPr algn="ctr">
              <a:lnSpc>
                <a:spcPts val="6019"/>
              </a:lnSpc>
              <a:spcBef>
                <a:spcPct val="0"/>
              </a:spcBef>
            </a:pPr>
            <a:r>
              <a:rPr lang="en-US" sz="4299">
                <a:solidFill>
                  <a:srgbClr val="3AB260"/>
                </a:solidFill>
                <a:latin typeface="Canva Sans Bold"/>
              </a:rPr>
              <a:t>Methodology</a:t>
            </a:r>
          </a:p>
        </p:txBody>
      </p:sp>
      <p:sp>
        <p:nvSpPr>
          <p:cNvPr id="12" name="TextBox 12"/>
          <p:cNvSpPr txBox="1"/>
          <p:nvPr/>
        </p:nvSpPr>
        <p:spPr>
          <a:xfrm>
            <a:off x="13921932" y="952500"/>
            <a:ext cx="4282758" cy="695960"/>
          </a:xfrm>
          <a:prstGeom prst="rect">
            <a:avLst/>
          </a:prstGeom>
        </p:spPr>
        <p:txBody>
          <a:bodyPr lIns="0" tIns="0" rIns="0" bIns="0" rtlCol="0" anchor="t">
            <a:spAutoFit/>
          </a:bodyPr>
          <a:lstStyle/>
          <a:p>
            <a:pPr algn="ctr">
              <a:lnSpc>
                <a:spcPts val="5740"/>
              </a:lnSpc>
              <a:spcBef>
                <a:spcPct val="0"/>
              </a:spcBef>
            </a:pPr>
            <a:r>
              <a:rPr lang="en-US" sz="4100">
                <a:solidFill>
                  <a:srgbClr val="65A64A"/>
                </a:solidFill>
                <a:latin typeface="Canva Sans Bold"/>
              </a:rPr>
              <a:t>System Diagram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347567" y="9168686"/>
            <a:ext cx="11715744" cy="1022012"/>
          </a:xfrm>
          <a:custGeom>
            <a:avLst/>
            <a:gdLst/>
            <a:ahLst/>
            <a:cxnLst/>
            <a:rect l="l" t="t" r="r" b="b"/>
            <a:pathLst>
              <a:path w="11715744" h="1022012">
                <a:moveTo>
                  <a:pt x="0" y="0"/>
                </a:moveTo>
                <a:lnTo>
                  <a:pt x="11715744" y="0"/>
                </a:lnTo>
                <a:lnTo>
                  <a:pt x="11715744" y="1022012"/>
                </a:lnTo>
                <a:lnTo>
                  <a:pt x="0" y="1022012"/>
                </a:lnTo>
                <a:lnTo>
                  <a:pt x="0" y="0"/>
                </a:lnTo>
                <a:close/>
              </a:path>
            </a:pathLst>
          </a:custGeom>
          <a:blipFill>
            <a:blip r:embed="rId3"/>
            <a:stretch>
              <a:fillRect/>
            </a:stretch>
          </a:blipFill>
        </p:spPr>
      </p:sp>
      <p:sp>
        <p:nvSpPr>
          <p:cNvPr id="7" name="Freeform 7"/>
          <p:cNvSpPr/>
          <p:nvPr/>
        </p:nvSpPr>
        <p:spPr>
          <a:xfrm rot="5488162">
            <a:off x="1286375" y="4023220"/>
            <a:ext cx="4114652" cy="2210350"/>
          </a:xfrm>
          <a:custGeom>
            <a:avLst/>
            <a:gdLst/>
            <a:ahLst/>
            <a:cxnLst/>
            <a:rect l="l" t="t" r="r" b="b"/>
            <a:pathLst>
              <a:path w="4114652" h="2210350">
                <a:moveTo>
                  <a:pt x="0" y="0"/>
                </a:moveTo>
                <a:lnTo>
                  <a:pt x="4114652" y="0"/>
                </a:lnTo>
                <a:lnTo>
                  <a:pt x="4114652" y="2210350"/>
                </a:lnTo>
                <a:lnTo>
                  <a:pt x="0" y="2210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400000">
            <a:off x="-867672" y="3995557"/>
            <a:ext cx="4114652" cy="2210350"/>
          </a:xfrm>
          <a:custGeom>
            <a:avLst/>
            <a:gdLst/>
            <a:ahLst/>
            <a:cxnLst/>
            <a:rect l="l" t="t" r="r" b="b"/>
            <a:pathLst>
              <a:path w="4114652" h="2210350">
                <a:moveTo>
                  <a:pt x="0" y="0"/>
                </a:moveTo>
                <a:lnTo>
                  <a:pt x="4114651" y="0"/>
                </a:lnTo>
                <a:lnTo>
                  <a:pt x="4114651" y="2210350"/>
                </a:lnTo>
                <a:lnTo>
                  <a:pt x="0" y="2210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595521" y="3443444"/>
            <a:ext cx="3314576" cy="331457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C9673"/>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12" name="Group 12"/>
          <p:cNvGrpSpPr/>
          <p:nvPr/>
        </p:nvGrpSpPr>
        <p:grpSpPr>
          <a:xfrm>
            <a:off x="6988838" y="1768090"/>
            <a:ext cx="9074474" cy="1543050"/>
            <a:chOff x="0" y="0"/>
            <a:chExt cx="2389985" cy="406400"/>
          </a:xfrm>
        </p:grpSpPr>
        <p:sp>
          <p:nvSpPr>
            <p:cNvPr id="13" name="Freeform 13"/>
            <p:cNvSpPr/>
            <p:nvPr/>
          </p:nvSpPr>
          <p:spPr>
            <a:xfrm>
              <a:off x="0" y="0"/>
              <a:ext cx="2389985" cy="406400"/>
            </a:xfrm>
            <a:custGeom>
              <a:avLst/>
              <a:gdLst/>
              <a:ahLst/>
              <a:cxnLst/>
              <a:rect l="l" t="t" r="r" b="b"/>
              <a:pathLst>
                <a:path w="2389985" h="406400">
                  <a:moveTo>
                    <a:pt x="2186785" y="0"/>
                  </a:moveTo>
                  <a:cubicBezTo>
                    <a:pt x="2299009" y="0"/>
                    <a:pt x="2389985" y="90976"/>
                    <a:pt x="2389985" y="203200"/>
                  </a:cubicBezTo>
                  <a:cubicBezTo>
                    <a:pt x="2389985" y="315424"/>
                    <a:pt x="2299009" y="406400"/>
                    <a:pt x="2186785" y="406400"/>
                  </a:cubicBezTo>
                  <a:lnTo>
                    <a:pt x="203200" y="406400"/>
                  </a:lnTo>
                  <a:cubicBezTo>
                    <a:pt x="90976" y="406400"/>
                    <a:pt x="0" y="315424"/>
                    <a:pt x="0" y="203200"/>
                  </a:cubicBezTo>
                  <a:cubicBezTo>
                    <a:pt x="0" y="90976"/>
                    <a:pt x="90976" y="0"/>
                    <a:pt x="203200" y="0"/>
                  </a:cubicBezTo>
                  <a:close/>
                </a:path>
              </a:pathLst>
            </a:custGeom>
            <a:solidFill>
              <a:srgbClr val="30806F"/>
            </a:solidFill>
          </p:spPr>
        </p:sp>
        <p:sp>
          <p:nvSpPr>
            <p:cNvPr id="14" name="TextBox 14"/>
            <p:cNvSpPr txBox="1"/>
            <p:nvPr/>
          </p:nvSpPr>
          <p:spPr>
            <a:xfrm>
              <a:off x="0" y="-57150"/>
              <a:ext cx="2389985" cy="463550"/>
            </a:xfrm>
            <a:prstGeom prst="rect">
              <a:avLst/>
            </a:prstGeom>
          </p:spPr>
          <p:txBody>
            <a:bodyPr lIns="50800" tIns="50800" rIns="50800" bIns="50800" rtlCol="0" anchor="ctr"/>
            <a:lstStyle/>
            <a:p>
              <a:pPr algn="ctr">
                <a:lnSpc>
                  <a:spcPts val="3640"/>
                </a:lnSpc>
              </a:pPr>
              <a:endParaRPr/>
            </a:p>
          </p:txBody>
        </p:sp>
      </p:grpSp>
      <p:grpSp>
        <p:nvGrpSpPr>
          <p:cNvPr id="15" name="Group 15"/>
          <p:cNvGrpSpPr/>
          <p:nvPr/>
        </p:nvGrpSpPr>
        <p:grpSpPr>
          <a:xfrm>
            <a:off x="6987397" y="3480847"/>
            <a:ext cx="9016253" cy="1543050"/>
            <a:chOff x="0" y="0"/>
            <a:chExt cx="2374651" cy="406400"/>
          </a:xfrm>
        </p:grpSpPr>
        <p:sp>
          <p:nvSpPr>
            <p:cNvPr id="16" name="Freeform 16"/>
            <p:cNvSpPr/>
            <p:nvPr/>
          </p:nvSpPr>
          <p:spPr>
            <a:xfrm>
              <a:off x="0" y="0"/>
              <a:ext cx="2374651" cy="406400"/>
            </a:xfrm>
            <a:custGeom>
              <a:avLst/>
              <a:gdLst/>
              <a:ahLst/>
              <a:cxnLst/>
              <a:rect l="l" t="t" r="r" b="b"/>
              <a:pathLst>
                <a:path w="2374651" h="406400">
                  <a:moveTo>
                    <a:pt x="2171451" y="0"/>
                  </a:moveTo>
                  <a:cubicBezTo>
                    <a:pt x="2283675" y="0"/>
                    <a:pt x="2374651" y="90976"/>
                    <a:pt x="2374651" y="203200"/>
                  </a:cubicBezTo>
                  <a:cubicBezTo>
                    <a:pt x="2374651" y="315424"/>
                    <a:pt x="2283675" y="406400"/>
                    <a:pt x="2171451" y="406400"/>
                  </a:cubicBezTo>
                  <a:lnTo>
                    <a:pt x="203200" y="406400"/>
                  </a:lnTo>
                  <a:cubicBezTo>
                    <a:pt x="90976" y="406400"/>
                    <a:pt x="0" y="315424"/>
                    <a:pt x="0" y="203200"/>
                  </a:cubicBezTo>
                  <a:cubicBezTo>
                    <a:pt x="0" y="90976"/>
                    <a:pt x="90976" y="0"/>
                    <a:pt x="203200" y="0"/>
                  </a:cubicBezTo>
                  <a:close/>
                </a:path>
              </a:pathLst>
            </a:custGeom>
            <a:solidFill>
              <a:srgbClr val="3AA47E"/>
            </a:solidFill>
          </p:spPr>
        </p:sp>
        <p:sp>
          <p:nvSpPr>
            <p:cNvPr id="17" name="TextBox 17"/>
            <p:cNvSpPr txBox="1"/>
            <p:nvPr/>
          </p:nvSpPr>
          <p:spPr>
            <a:xfrm>
              <a:off x="0" y="-57150"/>
              <a:ext cx="2374651" cy="463550"/>
            </a:xfrm>
            <a:prstGeom prst="rect">
              <a:avLst/>
            </a:prstGeom>
          </p:spPr>
          <p:txBody>
            <a:bodyPr lIns="50800" tIns="50800" rIns="50800" bIns="50800" rtlCol="0" anchor="ctr"/>
            <a:lstStyle/>
            <a:p>
              <a:pPr algn="ctr">
                <a:lnSpc>
                  <a:spcPts val="3640"/>
                </a:lnSpc>
              </a:pPr>
              <a:endParaRPr/>
            </a:p>
          </p:txBody>
        </p:sp>
      </p:grpSp>
      <p:grpSp>
        <p:nvGrpSpPr>
          <p:cNvPr id="18" name="Group 18"/>
          <p:cNvGrpSpPr/>
          <p:nvPr/>
        </p:nvGrpSpPr>
        <p:grpSpPr>
          <a:xfrm>
            <a:off x="7028009" y="5261360"/>
            <a:ext cx="9132043" cy="1543050"/>
            <a:chOff x="0" y="0"/>
            <a:chExt cx="2405147" cy="406400"/>
          </a:xfrm>
        </p:grpSpPr>
        <p:sp>
          <p:nvSpPr>
            <p:cNvPr id="19" name="Freeform 19"/>
            <p:cNvSpPr/>
            <p:nvPr/>
          </p:nvSpPr>
          <p:spPr>
            <a:xfrm>
              <a:off x="0" y="0"/>
              <a:ext cx="2405147" cy="406400"/>
            </a:xfrm>
            <a:custGeom>
              <a:avLst/>
              <a:gdLst/>
              <a:ahLst/>
              <a:cxnLst/>
              <a:rect l="l" t="t" r="r" b="b"/>
              <a:pathLst>
                <a:path w="2405147" h="406400">
                  <a:moveTo>
                    <a:pt x="2201947" y="0"/>
                  </a:moveTo>
                  <a:cubicBezTo>
                    <a:pt x="2314171" y="0"/>
                    <a:pt x="2405147" y="90976"/>
                    <a:pt x="2405147" y="203200"/>
                  </a:cubicBezTo>
                  <a:cubicBezTo>
                    <a:pt x="2405147" y="315424"/>
                    <a:pt x="2314171" y="406400"/>
                    <a:pt x="2201947" y="406400"/>
                  </a:cubicBezTo>
                  <a:lnTo>
                    <a:pt x="203200" y="406400"/>
                  </a:lnTo>
                  <a:cubicBezTo>
                    <a:pt x="90976" y="406400"/>
                    <a:pt x="0" y="315424"/>
                    <a:pt x="0" y="203200"/>
                  </a:cubicBezTo>
                  <a:cubicBezTo>
                    <a:pt x="0" y="90976"/>
                    <a:pt x="90976" y="0"/>
                    <a:pt x="203200" y="0"/>
                  </a:cubicBezTo>
                  <a:close/>
                </a:path>
              </a:pathLst>
            </a:custGeom>
            <a:solidFill>
              <a:srgbClr val="559257"/>
            </a:solidFill>
          </p:spPr>
        </p:sp>
        <p:sp>
          <p:nvSpPr>
            <p:cNvPr id="20" name="TextBox 20"/>
            <p:cNvSpPr txBox="1"/>
            <p:nvPr/>
          </p:nvSpPr>
          <p:spPr>
            <a:xfrm>
              <a:off x="0" y="-57150"/>
              <a:ext cx="2405147" cy="463550"/>
            </a:xfrm>
            <a:prstGeom prst="rect">
              <a:avLst/>
            </a:prstGeom>
          </p:spPr>
          <p:txBody>
            <a:bodyPr lIns="50800" tIns="50800" rIns="50800" bIns="50800" rtlCol="0" anchor="ctr"/>
            <a:lstStyle/>
            <a:p>
              <a:pPr algn="ctr">
                <a:lnSpc>
                  <a:spcPts val="3640"/>
                </a:lnSpc>
              </a:pPr>
              <a:endParaRPr/>
            </a:p>
          </p:txBody>
        </p:sp>
      </p:grpSp>
      <p:grpSp>
        <p:nvGrpSpPr>
          <p:cNvPr id="21" name="Group 21"/>
          <p:cNvGrpSpPr/>
          <p:nvPr/>
        </p:nvGrpSpPr>
        <p:grpSpPr>
          <a:xfrm>
            <a:off x="7028009" y="6975860"/>
            <a:ext cx="9238119" cy="1543050"/>
            <a:chOff x="0" y="0"/>
            <a:chExt cx="2433085" cy="406400"/>
          </a:xfrm>
        </p:grpSpPr>
        <p:sp>
          <p:nvSpPr>
            <p:cNvPr id="22" name="Freeform 22"/>
            <p:cNvSpPr/>
            <p:nvPr/>
          </p:nvSpPr>
          <p:spPr>
            <a:xfrm>
              <a:off x="0" y="0"/>
              <a:ext cx="2433085" cy="406400"/>
            </a:xfrm>
            <a:custGeom>
              <a:avLst/>
              <a:gdLst/>
              <a:ahLst/>
              <a:cxnLst/>
              <a:rect l="l" t="t" r="r" b="b"/>
              <a:pathLst>
                <a:path w="2433085" h="406400">
                  <a:moveTo>
                    <a:pt x="2229885" y="0"/>
                  </a:moveTo>
                  <a:cubicBezTo>
                    <a:pt x="2342109" y="0"/>
                    <a:pt x="2433085" y="90976"/>
                    <a:pt x="2433085" y="203200"/>
                  </a:cubicBezTo>
                  <a:cubicBezTo>
                    <a:pt x="2433085" y="315424"/>
                    <a:pt x="2342109" y="406400"/>
                    <a:pt x="2229885" y="406400"/>
                  </a:cubicBezTo>
                  <a:lnTo>
                    <a:pt x="203200" y="406400"/>
                  </a:lnTo>
                  <a:cubicBezTo>
                    <a:pt x="90976" y="406400"/>
                    <a:pt x="0" y="315424"/>
                    <a:pt x="0" y="203200"/>
                  </a:cubicBezTo>
                  <a:cubicBezTo>
                    <a:pt x="0" y="90976"/>
                    <a:pt x="90976" y="0"/>
                    <a:pt x="203200" y="0"/>
                  </a:cubicBezTo>
                  <a:close/>
                </a:path>
              </a:pathLst>
            </a:custGeom>
            <a:solidFill>
              <a:srgbClr val="2F8F44"/>
            </a:solidFill>
          </p:spPr>
        </p:sp>
        <p:sp>
          <p:nvSpPr>
            <p:cNvPr id="23" name="TextBox 23"/>
            <p:cNvSpPr txBox="1"/>
            <p:nvPr/>
          </p:nvSpPr>
          <p:spPr>
            <a:xfrm>
              <a:off x="0" y="-57150"/>
              <a:ext cx="2433085" cy="463550"/>
            </a:xfrm>
            <a:prstGeom prst="rect">
              <a:avLst/>
            </a:prstGeom>
          </p:spPr>
          <p:txBody>
            <a:bodyPr lIns="50800" tIns="50800" rIns="50800" bIns="50800" rtlCol="0" anchor="ctr"/>
            <a:lstStyle/>
            <a:p>
              <a:pPr algn="ctr">
                <a:lnSpc>
                  <a:spcPts val="3640"/>
                </a:lnSpc>
              </a:pPr>
              <a:endParaRPr/>
            </a:p>
          </p:txBody>
        </p:sp>
      </p:grpSp>
      <p:grpSp>
        <p:nvGrpSpPr>
          <p:cNvPr id="24" name="Group 24"/>
          <p:cNvGrpSpPr/>
          <p:nvPr/>
        </p:nvGrpSpPr>
        <p:grpSpPr>
          <a:xfrm>
            <a:off x="4998009" y="1817052"/>
            <a:ext cx="1494088" cy="149408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27" name="TextBox 27"/>
          <p:cNvSpPr txBox="1"/>
          <p:nvPr/>
        </p:nvSpPr>
        <p:spPr>
          <a:xfrm>
            <a:off x="14474575" y="171699"/>
            <a:ext cx="3522166" cy="738506"/>
          </a:xfrm>
          <a:prstGeom prst="rect">
            <a:avLst/>
          </a:prstGeom>
        </p:spPr>
        <p:txBody>
          <a:bodyPr lIns="0" tIns="0" rIns="0" bIns="0" rtlCol="0" anchor="t">
            <a:spAutoFit/>
          </a:bodyPr>
          <a:lstStyle/>
          <a:p>
            <a:pPr algn="ctr">
              <a:lnSpc>
                <a:spcPts val="6019"/>
              </a:lnSpc>
              <a:spcBef>
                <a:spcPct val="0"/>
              </a:spcBef>
            </a:pPr>
            <a:r>
              <a:rPr lang="en-US" sz="4299">
                <a:solidFill>
                  <a:srgbClr val="3AB260"/>
                </a:solidFill>
                <a:latin typeface="Canva Sans Bold"/>
              </a:rPr>
              <a:t>Introduction </a:t>
            </a:r>
          </a:p>
        </p:txBody>
      </p:sp>
      <p:sp>
        <p:nvSpPr>
          <p:cNvPr id="28" name="TextBox 28"/>
          <p:cNvSpPr txBox="1"/>
          <p:nvPr/>
        </p:nvSpPr>
        <p:spPr>
          <a:xfrm>
            <a:off x="10663559" y="834005"/>
            <a:ext cx="7354316" cy="695960"/>
          </a:xfrm>
          <a:prstGeom prst="rect">
            <a:avLst/>
          </a:prstGeom>
        </p:spPr>
        <p:txBody>
          <a:bodyPr lIns="0" tIns="0" rIns="0" bIns="0" rtlCol="0" anchor="t">
            <a:spAutoFit/>
          </a:bodyPr>
          <a:lstStyle/>
          <a:p>
            <a:pPr algn="ctr">
              <a:lnSpc>
                <a:spcPts val="5740"/>
              </a:lnSpc>
              <a:spcBef>
                <a:spcPct val="0"/>
              </a:spcBef>
            </a:pPr>
            <a:r>
              <a:rPr lang="en-US" sz="4100">
                <a:solidFill>
                  <a:srgbClr val="65A64A"/>
                </a:solidFill>
                <a:latin typeface="Canva Sans Bold"/>
              </a:rPr>
              <a:t>Specific and Sub Objectives</a:t>
            </a:r>
          </a:p>
        </p:txBody>
      </p:sp>
      <p:sp>
        <p:nvSpPr>
          <p:cNvPr id="29" name="TextBox 29"/>
          <p:cNvSpPr txBox="1"/>
          <p:nvPr/>
        </p:nvSpPr>
        <p:spPr>
          <a:xfrm>
            <a:off x="1035727" y="4034594"/>
            <a:ext cx="2434164" cy="2075126"/>
          </a:xfrm>
          <a:prstGeom prst="rect">
            <a:avLst/>
          </a:prstGeom>
        </p:spPr>
        <p:txBody>
          <a:bodyPr lIns="0" tIns="0" rIns="0" bIns="0" rtlCol="0" anchor="t">
            <a:spAutoFit/>
          </a:bodyPr>
          <a:lstStyle/>
          <a:p>
            <a:pPr algn="ctr">
              <a:lnSpc>
                <a:spcPts val="4167"/>
              </a:lnSpc>
              <a:spcBef>
                <a:spcPct val="0"/>
              </a:spcBef>
            </a:pPr>
            <a:r>
              <a:rPr lang="en-US" sz="2976">
                <a:solidFill>
                  <a:srgbClr val="000000"/>
                </a:solidFill>
                <a:latin typeface="Canva Sans Bold"/>
              </a:rPr>
              <a:t>Identifying emotions using image processing </a:t>
            </a:r>
          </a:p>
        </p:txBody>
      </p:sp>
      <p:sp>
        <p:nvSpPr>
          <p:cNvPr id="30" name="TextBox 30"/>
          <p:cNvSpPr txBox="1"/>
          <p:nvPr/>
        </p:nvSpPr>
        <p:spPr>
          <a:xfrm>
            <a:off x="8552241" y="7494655"/>
            <a:ext cx="6005888"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Goal Tracking and Emotional Growth</a:t>
            </a:r>
          </a:p>
        </p:txBody>
      </p:sp>
      <p:sp>
        <p:nvSpPr>
          <p:cNvPr id="31" name="TextBox 31"/>
          <p:cNvSpPr txBox="1"/>
          <p:nvPr/>
        </p:nvSpPr>
        <p:spPr>
          <a:xfrm>
            <a:off x="8273451" y="5823997"/>
            <a:ext cx="664115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Get Emotion Prediction From Video Data </a:t>
            </a:r>
          </a:p>
        </p:txBody>
      </p:sp>
      <p:sp>
        <p:nvSpPr>
          <p:cNvPr id="32" name="TextBox 32"/>
          <p:cNvSpPr txBox="1"/>
          <p:nvPr/>
        </p:nvSpPr>
        <p:spPr>
          <a:xfrm>
            <a:off x="8736658" y="3996940"/>
            <a:ext cx="6002685"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Develop Emotion Recognition Model.</a:t>
            </a:r>
          </a:p>
        </p:txBody>
      </p:sp>
      <p:sp>
        <p:nvSpPr>
          <p:cNvPr id="33" name="TextBox 33"/>
          <p:cNvSpPr txBox="1"/>
          <p:nvPr/>
        </p:nvSpPr>
        <p:spPr>
          <a:xfrm>
            <a:off x="8373779" y="2241963"/>
            <a:ext cx="4165058"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 Gather video call feed</a:t>
            </a:r>
          </a:p>
        </p:txBody>
      </p:sp>
      <p:grpSp>
        <p:nvGrpSpPr>
          <p:cNvPr id="34" name="Group 34"/>
          <p:cNvGrpSpPr/>
          <p:nvPr/>
        </p:nvGrpSpPr>
        <p:grpSpPr>
          <a:xfrm>
            <a:off x="4998009" y="3529809"/>
            <a:ext cx="1494088" cy="1494088"/>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36" name="TextBox 36"/>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37" name="Group 37"/>
          <p:cNvGrpSpPr/>
          <p:nvPr/>
        </p:nvGrpSpPr>
        <p:grpSpPr>
          <a:xfrm>
            <a:off x="4998009" y="5310322"/>
            <a:ext cx="1494088" cy="1494088"/>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39" name="TextBox 39"/>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40" name="Group 40"/>
          <p:cNvGrpSpPr/>
          <p:nvPr/>
        </p:nvGrpSpPr>
        <p:grpSpPr>
          <a:xfrm>
            <a:off x="4998009" y="7024822"/>
            <a:ext cx="1494088" cy="1494088"/>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42" name="TextBox 42"/>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43" name="Freeform 43"/>
          <p:cNvSpPr/>
          <p:nvPr/>
        </p:nvSpPr>
        <p:spPr>
          <a:xfrm>
            <a:off x="5480062" y="2059351"/>
            <a:ext cx="529982" cy="1009490"/>
          </a:xfrm>
          <a:custGeom>
            <a:avLst/>
            <a:gdLst/>
            <a:ahLst/>
            <a:cxnLst/>
            <a:rect l="l" t="t" r="r" b="b"/>
            <a:pathLst>
              <a:path w="529982" h="1009490">
                <a:moveTo>
                  <a:pt x="0" y="0"/>
                </a:moveTo>
                <a:lnTo>
                  <a:pt x="529982" y="0"/>
                </a:lnTo>
                <a:lnTo>
                  <a:pt x="529982" y="1009490"/>
                </a:lnTo>
                <a:lnTo>
                  <a:pt x="0" y="1009490"/>
                </a:lnTo>
                <a:lnTo>
                  <a:pt x="0" y="0"/>
                </a:lnTo>
                <a:close/>
              </a:path>
            </a:pathLst>
          </a:custGeom>
          <a:blipFill>
            <a:blip r:embed="rId6"/>
            <a:stretch>
              <a:fillRect/>
            </a:stretch>
          </a:blipFill>
        </p:spPr>
      </p:sp>
      <p:sp>
        <p:nvSpPr>
          <p:cNvPr id="44" name="Freeform 44"/>
          <p:cNvSpPr/>
          <p:nvPr/>
        </p:nvSpPr>
        <p:spPr>
          <a:xfrm>
            <a:off x="5387489" y="3791186"/>
            <a:ext cx="713686" cy="922373"/>
          </a:xfrm>
          <a:custGeom>
            <a:avLst/>
            <a:gdLst/>
            <a:ahLst/>
            <a:cxnLst/>
            <a:rect l="l" t="t" r="r" b="b"/>
            <a:pathLst>
              <a:path w="713686" h="922373">
                <a:moveTo>
                  <a:pt x="0" y="0"/>
                </a:moveTo>
                <a:lnTo>
                  <a:pt x="713686" y="0"/>
                </a:lnTo>
                <a:lnTo>
                  <a:pt x="713686" y="922372"/>
                </a:lnTo>
                <a:lnTo>
                  <a:pt x="0" y="922372"/>
                </a:lnTo>
                <a:lnTo>
                  <a:pt x="0" y="0"/>
                </a:lnTo>
                <a:close/>
              </a:path>
            </a:pathLst>
          </a:custGeom>
          <a:blipFill>
            <a:blip r:embed="rId7"/>
            <a:stretch>
              <a:fillRect/>
            </a:stretch>
          </a:blipFill>
        </p:spPr>
      </p:sp>
      <p:sp>
        <p:nvSpPr>
          <p:cNvPr id="45" name="Freeform 45"/>
          <p:cNvSpPr/>
          <p:nvPr/>
        </p:nvSpPr>
        <p:spPr>
          <a:xfrm>
            <a:off x="5403843" y="5609354"/>
            <a:ext cx="680979" cy="896025"/>
          </a:xfrm>
          <a:custGeom>
            <a:avLst/>
            <a:gdLst/>
            <a:ahLst/>
            <a:cxnLst/>
            <a:rect l="l" t="t" r="r" b="b"/>
            <a:pathLst>
              <a:path w="680979" h="896025">
                <a:moveTo>
                  <a:pt x="0" y="0"/>
                </a:moveTo>
                <a:lnTo>
                  <a:pt x="680979" y="0"/>
                </a:lnTo>
                <a:lnTo>
                  <a:pt x="680979" y="896025"/>
                </a:lnTo>
                <a:lnTo>
                  <a:pt x="0" y="896025"/>
                </a:lnTo>
                <a:lnTo>
                  <a:pt x="0" y="0"/>
                </a:lnTo>
                <a:close/>
              </a:path>
            </a:pathLst>
          </a:custGeom>
          <a:blipFill>
            <a:blip r:embed="rId8"/>
            <a:stretch>
              <a:fillRect/>
            </a:stretch>
          </a:blipFill>
        </p:spPr>
      </p:sp>
      <p:sp>
        <p:nvSpPr>
          <p:cNvPr id="46" name="Freeform 46"/>
          <p:cNvSpPr/>
          <p:nvPr/>
        </p:nvSpPr>
        <p:spPr>
          <a:xfrm>
            <a:off x="5369217" y="7307367"/>
            <a:ext cx="750231" cy="880036"/>
          </a:xfrm>
          <a:custGeom>
            <a:avLst/>
            <a:gdLst/>
            <a:ahLst/>
            <a:cxnLst/>
            <a:rect l="l" t="t" r="r" b="b"/>
            <a:pathLst>
              <a:path w="750231" h="880036">
                <a:moveTo>
                  <a:pt x="0" y="0"/>
                </a:moveTo>
                <a:lnTo>
                  <a:pt x="750231" y="0"/>
                </a:lnTo>
                <a:lnTo>
                  <a:pt x="750231" y="880036"/>
                </a:lnTo>
                <a:lnTo>
                  <a:pt x="0" y="880036"/>
                </a:lnTo>
                <a:lnTo>
                  <a:pt x="0" y="0"/>
                </a:lnTo>
                <a:close/>
              </a:path>
            </a:pathLst>
          </a:custGeom>
          <a:blipFill>
            <a:blip r:embed="rId9"/>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4645328" y="603133"/>
            <a:ext cx="928929" cy="92892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4945038" y="753779"/>
            <a:ext cx="329509" cy="627637"/>
          </a:xfrm>
          <a:custGeom>
            <a:avLst/>
            <a:gdLst/>
            <a:ahLst/>
            <a:cxnLst/>
            <a:rect l="l" t="t" r="r" b="b"/>
            <a:pathLst>
              <a:path w="329509" h="627637">
                <a:moveTo>
                  <a:pt x="0" y="0"/>
                </a:moveTo>
                <a:lnTo>
                  <a:pt x="329509" y="0"/>
                </a:lnTo>
                <a:lnTo>
                  <a:pt x="329509" y="627637"/>
                </a:lnTo>
                <a:lnTo>
                  <a:pt x="0" y="627637"/>
                </a:lnTo>
                <a:lnTo>
                  <a:pt x="0" y="0"/>
                </a:lnTo>
                <a:close/>
              </a:path>
            </a:pathLst>
          </a:custGeom>
          <a:blipFill>
            <a:blip r:embed="rId2"/>
            <a:stretch>
              <a:fillRect/>
            </a:stretch>
          </a:blipFill>
        </p:spPr>
      </p:sp>
      <p:grpSp>
        <p:nvGrpSpPr>
          <p:cNvPr id="6" name="Group 6"/>
          <p:cNvGrpSpPr/>
          <p:nvPr/>
        </p:nvGrpSpPr>
        <p:grpSpPr>
          <a:xfrm>
            <a:off x="5978767" y="367883"/>
            <a:ext cx="9951164" cy="1275005"/>
            <a:chOff x="0" y="0"/>
            <a:chExt cx="3171873" cy="406400"/>
          </a:xfrm>
        </p:grpSpPr>
        <p:sp>
          <p:nvSpPr>
            <p:cNvPr id="7" name="Freeform 7"/>
            <p:cNvSpPr/>
            <p:nvPr/>
          </p:nvSpPr>
          <p:spPr>
            <a:xfrm>
              <a:off x="0" y="0"/>
              <a:ext cx="3171873" cy="406400"/>
            </a:xfrm>
            <a:custGeom>
              <a:avLst/>
              <a:gdLst/>
              <a:ahLst/>
              <a:cxnLst/>
              <a:rect l="l" t="t" r="r" b="b"/>
              <a:pathLst>
                <a:path w="3171873" h="406400">
                  <a:moveTo>
                    <a:pt x="2968673" y="0"/>
                  </a:moveTo>
                  <a:cubicBezTo>
                    <a:pt x="3080898" y="0"/>
                    <a:pt x="3171873" y="90976"/>
                    <a:pt x="3171873" y="203200"/>
                  </a:cubicBezTo>
                  <a:cubicBezTo>
                    <a:pt x="3171873" y="315424"/>
                    <a:pt x="3080898" y="406400"/>
                    <a:pt x="2968673" y="406400"/>
                  </a:cubicBezTo>
                  <a:lnTo>
                    <a:pt x="203200" y="406400"/>
                  </a:lnTo>
                  <a:cubicBezTo>
                    <a:pt x="90976" y="406400"/>
                    <a:pt x="0" y="315424"/>
                    <a:pt x="0" y="203200"/>
                  </a:cubicBezTo>
                  <a:cubicBezTo>
                    <a:pt x="0" y="90976"/>
                    <a:pt x="90976" y="0"/>
                    <a:pt x="203200" y="0"/>
                  </a:cubicBezTo>
                  <a:close/>
                </a:path>
              </a:pathLst>
            </a:custGeom>
            <a:solidFill>
              <a:srgbClr val="4D6E74"/>
            </a:solidFill>
          </p:spPr>
        </p:sp>
        <p:sp>
          <p:nvSpPr>
            <p:cNvPr id="8" name="TextBox 8"/>
            <p:cNvSpPr txBox="1"/>
            <p:nvPr/>
          </p:nvSpPr>
          <p:spPr>
            <a:xfrm>
              <a:off x="0" y="-57150"/>
              <a:ext cx="3171873" cy="463550"/>
            </a:xfrm>
            <a:prstGeom prst="rect">
              <a:avLst/>
            </a:prstGeom>
          </p:spPr>
          <p:txBody>
            <a:bodyPr lIns="50800" tIns="50800" rIns="50800" bIns="50800" rtlCol="0" anchor="ctr"/>
            <a:lstStyle/>
            <a:p>
              <a:pPr algn="ctr">
                <a:lnSpc>
                  <a:spcPts val="3640"/>
                </a:lnSpc>
              </a:pPr>
              <a:endParaRPr/>
            </a:p>
          </p:txBody>
        </p:sp>
      </p:grpSp>
      <p:sp>
        <p:nvSpPr>
          <p:cNvPr id="9" name="Freeform 9"/>
          <p:cNvSpPr/>
          <p:nvPr/>
        </p:nvSpPr>
        <p:spPr>
          <a:xfrm>
            <a:off x="487950" y="1959735"/>
            <a:ext cx="9381516" cy="4430882"/>
          </a:xfrm>
          <a:custGeom>
            <a:avLst/>
            <a:gdLst/>
            <a:ahLst/>
            <a:cxnLst/>
            <a:rect l="l" t="t" r="r" b="b"/>
            <a:pathLst>
              <a:path w="9381516" h="4430882">
                <a:moveTo>
                  <a:pt x="0" y="0"/>
                </a:moveTo>
                <a:lnTo>
                  <a:pt x="9381516" y="0"/>
                </a:lnTo>
                <a:lnTo>
                  <a:pt x="9381516" y="4430882"/>
                </a:lnTo>
                <a:lnTo>
                  <a:pt x="0" y="4430882"/>
                </a:lnTo>
                <a:lnTo>
                  <a:pt x="0" y="0"/>
                </a:lnTo>
                <a:close/>
              </a:path>
            </a:pathLst>
          </a:custGeom>
          <a:blipFill>
            <a:blip r:embed="rId3"/>
            <a:stretch>
              <a:fillRect/>
            </a:stretch>
          </a:blipFill>
        </p:spPr>
      </p:sp>
      <p:grpSp>
        <p:nvGrpSpPr>
          <p:cNvPr id="10" name="Group 10"/>
          <p:cNvGrpSpPr/>
          <p:nvPr/>
        </p:nvGrpSpPr>
        <p:grpSpPr>
          <a:xfrm>
            <a:off x="10209118" y="2365158"/>
            <a:ext cx="7050182" cy="3235388"/>
            <a:chOff x="0" y="0"/>
            <a:chExt cx="1856838" cy="852119"/>
          </a:xfrm>
        </p:grpSpPr>
        <p:sp>
          <p:nvSpPr>
            <p:cNvPr id="11" name="Freeform 11"/>
            <p:cNvSpPr/>
            <p:nvPr/>
          </p:nvSpPr>
          <p:spPr>
            <a:xfrm>
              <a:off x="0" y="0"/>
              <a:ext cx="1856838" cy="852119"/>
            </a:xfrm>
            <a:custGeom>
              <a:avLst/>
              <a:gdLst/>
              <a:ahLst/>
              <a:cxnLst/>
              <a:rect l="l" t="t" r="r" b="b"/>
              <a:pathLst>
                <a:path w="1856838" h="852119">
                  <a:moveTo>
                    <a:pt x="56004" y="0"/>
                  </a:moveTo>
                  <a:lnTo>
                    <a:pt x="1800834" y="0"/>
                  </a:lnTo>
                  <a:cubicBezTo>
                    <a:pt x="1831764" y="0"/>
                    <a:pt x="1856838" y="25074"/>
                    <a:pt x="1856838" y="56004"/>
                  </a:cubicBezTo>
                  <a:lnTo>
                    <a:pt x="1856838" y="796115"/>
                  </a:lnTo>
                  <a:cubicBezTo>
                    <a:pt x="1856838" y="810968"/>
                    <a:pt x="1850938" y="825213"/>
                    <a:pt x="1840435" y="835715"/>
                  </a:cubicBezTo>
                  <a:cubicBezTo>
                    <a:pt x="1829932" y="846218"/>
                    <a:pt x="1815687" y="852119"/>
                    <a:pt x="1800834" y="852119"/>
                  </a:cubicBezTo>
                  <a:lnTo>
                    <a:pt x="56004" y="852119"/>
                  </a:lnTo>
                  <a:cubicBezTo>
                    <a:pt x="25074" y="852119"/>
                    <a:pt x="0" y="827045"/>
                    <a:pt x="0" y="796115"/>
                  </a:cubicBezTo>
                  <a:lnTo>
                    <a:pt x="0" y="56004"/>
                  </a:lnTo>
                  <a:cubicBezTo>
                    <a:pt x="0" y="25074"/>
                    <a:pt x="25074" y="0"/>
                    <a:pt x="56004" y="0"/>
                  </a:cubicBezTo>
                  <a:close/>
                </a:path>
              </a:pathLst>
            </a:custGeom>
            <a:solidFill>
              <a:srgbClr val="385B4F"/>
            </a:solidFill>
          </p:spPr>
        </p:sp>
        <p:sp>
          <p:nvSpPr>
            <p:cNvPr id="12" name="TextBox 12"/>
            <p:cNvSpPr txBox="1"/>
            <p:nvPr/>
          </p:nvSpPr>
          <p:spPr>
            <a:xfrm>
              <a:off x="0" y="-57150"/>
              <a:ext cx="1856838" cy="909269"/>
            </a:xfrm>
            <a:prstGeom prst="rect">
              <a:avLst/>
            </a:prstGeom>
          </p:spPr>
          <p:txBody>
            <a:bodyPr lIns="50800" tIns="50800" rIns="50800" bIns="50800" rtlCol="0" anchor="ctr"/>
            <a:lstStyle/>
            <a:p>
              <a:pPr algn="ctr">
                <a:lnSpc>
                  <a:spcPts val="3640"/>
                </a:lnSpc>
              </a:pPr>
              <a:endParaRPr/>
            </a:p>
          </p:txBody>
        </p:sp>
      </p:grpSp>
      <p:sp>
        <p:nvSpPr>
          <p:cNvPr id="13" name="TextBox 13"/>
          <p:cNvSpPr txBox="1"/>
          <p:nvPr/>
        </p:nvSpPr>
        <p:spPr>
          <a:xfrm>
            <a:off x="442230" y="661670"/>
            <a:ext cx="3984023" cy="695961"/>
          </a:xfrm>
          <a:prstGeom prst="rect">
            <a:avLst/>
          </a:prstGeom>
        </p:spPr>
        <p:txBody>
          <a:bodyPr lIns="0" tIns="0" rIns="0" bIns="0" rtlCol="0" anchor="t">
            <a:spAutoFit/>
          </a:bodyPr>
          <a:lstStyle/>
          <a:p>
            <a:pPr algn="ctr">
              <a:lnSpc>
                <a:spcPts val="5739"/>
              </a:lnSpc>
              <a:spcBef>
                <a:spcPct val="0"/>
              </a:spcBef>
            </a:pPr>
            <a:r>
              <a:rPr lang="en-US" sz="4099">
                <a:solidFill>
                  <a:srgbClr val="3AB260"/>
                </a:solidFill>
                <a:latin typeface="Canva Sans Bold"/>
              </a:rPr>
              <a:t>Sub Objective </a:t>
            </a:r>
          </a:p>
        </p:txBody>
      </p:sp>
      <p:sp>
        <p:nvSpPr>
          <p:cNvPr id="14" name="TextBox 14"/>
          <p:cNvSpPr txBox="1"/>
          <p:nvPr/>
        </p:nvSpPr>
        <p:spPr>
          <a:xfrm>
            <a:off x="6996992" y="749776"/>
            <a:ext cx="7914712" cy="463592"/>
          </a:xfrm>
          <a:prstGeom prst="rect">
            <a:avLst/>
          </a:prstGeom>
        </p:spPr>
        <p:txBody>
          <a:bodyPr lIns="0" tIns="0" rIns="0" bIns="0" rtlCol="0" anchor="t">
            <a:spAutoFit/>
          </a:bodyPr>
          <a:lstStyle/>
          <a:p>
            <a:pPr algn="ctr">
              <a:lnSpc>
                <a:spcPts val="3847"/>
              </a:lnSpc>
              <a:spcBef>
                <a:spcPct val="0"/>
              </a:spcBef>
            </a:pPr>
            <a:r>
              <a:rPr lang="en-US" sz="2748">
                <a:solidFill>
                  <a:srgbClr val="000000"/>
                </a:solidFill>
                <a:latin typeface="Canva Sans Bold"/>
              </a:rPr>
              <a:t> Gather video call feed and image frames </a:t>
            </a:r>
          </a:p>
        </p:txBody>
      </p:sp>
      <p:sp>
        <p:nvSpPr>
          <p:cNvPr id="15" name="TextBox 15"/>
          <p:cNvSpPr txBox="1"/>
          <p:nvPr/>
        </p:nvSpPr>
        <p:spPr>
          <a:xfrm>
            <a:off x="10954348" y="2825027"/>
            <a:ext cx="2621830"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All images 1818</a:t>
            </a:r>
          </a:p>
        </p:txBody>
      </p:sp>
      <p:sp>
        <p:nvSpPr>
          <p:cNvPr id="16" name="TextBox 16"/>
          <p:cNvSpPr txBox="1"/>
          <p:nvPr/>
        </p:nvSpPr>
        <p:spPr>
          <a:xfrm>
            <a:off x="11486831" y="3642531"/>
            <a:ext cx="5361223"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Training set 1273 images </a:t>
            </a:r>
          </a:p>
        </p:txBody>
      </p:sp>
      <p:sp>
        <p:nvSpPr>
          <p:cNvPr id="17" name="TextBox 17"/>
          <p:cNvSpPr txBox="1"/>
          <p:nvPr/>
        </p:nvSpPr>
        <p:spPr>
          <a:xfrm>
            <a:off x="10954348" y="4460036"/>
            <a:ext cx="4788392"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Validation set 545 images </a:t>
            </a:r>
          </a:p>
        </p:txBody>
      </p:sp>
      <p:sp>
        <p:nvSpPr>
          <p:cNvPr id="18" name="TextBox 18"/>
          <p:cNvSpPr txBox="1"/>
          <p:nvPr/>
        </p:nvSpPr>
        <p:spPr>
          <a:xfrm>
            <a:off x="2119446" y="6924017"/>
            <a:ext cx="11811981" cy="1435142"/>
          </a:xfrm>
          <a:prstGeom prst="rect">
            <a:avLst/>
          </a:prstGeom>
        </p:spPr>
        <p:txBody>
          <a:bodyPr lIns="0" tIns="0" rIns="0" bIns="0" rtlCol="0" anchor="t">
            <a:spAutoFit/>
          </a:bodyPr>
          <a:lstStyle/>
          <a:p>
            <a:pPr marL="593369" lvl="1" indent="-296685" algn="l">
              <a:lnSpc>
                <a:spcPts val="3847"/>
              </a:lnSpc>
              <a:buFont typeface="Arial"/>
              <a:buChar char="•"/>
            </a:pPr>
            <a:r>
              <a:rPr lang="en-US" sz="2748">
                <a:solidFill>
                  <a:srgbClr val="000000"/>
                </a:solidFill>
                <a:latin typeface="Canva Sans Bold"/>
              </a:rPr>
              <a:t>Image data collect from video and councilor.</a:t>
            </a:r>
          </a:p>
          <a:p>
            <a:pPr algn="l">
              <a:lnSpc>
                <a:spcPts val="3847"/>
              </a:lnSpc>
            </a:pPr>
            <a:endParaRPr lang="en-US" sz="2748">
              <a:solidFill>
                <a:srgbClr val="000000"/>
              </a:solidFill>
              <a:latin typeface="Canva Sans Bold"/>
            </a:endParaRPr>
          </a:p>
          <a:p>
            <a:pPr marL="593369" lvl="1" indent="-296685" algn="l">
              <a:lnSpc>
                <a:spcPts val="3847"/>
              </a:lnSpc>
              <a:buFont typeface="Arial"/>
              <a:buChar char="•"/>
            </a:pPr>
            <a:r>
              <a:rPr lang="en-US" sz="2748">
                <a:solidFill>
                  <a:srgbClr val="000000"/>
                </a:solidFill>
                <a:latin typeface="Canva Sans Bold"/>
              </a:rPr>
              <a:t>Data was collected and verified from the councilor.</a:t>
            </a:r>
          </a:p>
        </p:txBody>
      </p:sp>
      <p:grpSp>
        <p:nvGrpSpPr>
          <p:cNvPr id="19" name="Group 19"/>
          <p:cNvGrpSpPr/>
          <p:nvPr/>
        </p:nvGrpSpPr>
        <p:grpSpPr>
          <a:xfrm>
            <a:off x="0" y="9072385"/>
            <a:ext cx="18288000" cy="1214615"/>
            <a:chOff x="0" y="0"/>
            <a:chExt cx="4816593" cy="319899"/>
          </a:xfrm>
        </p:grpSpPr>
        <p:sp>
          <p:nvSpPr>
            <p:cNvPr id="20" name="Freeform 20"/>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21" name="TextBox 21"/>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22" name="Freeform 22"/>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4"/>
            <a:stretch>
              <a:fillRect/>
            </a:stretch>
          </a:blipFill>
        </p:spPr>
      </p:sp>
      <p:sp>
        <p:nvSpPr>
          <p:cNvPr id="23" name="Freeform 23"/>
          <p:cNvSpPr/>
          <p:nvPr/>
        </p:nvSpPr>
        <p:spPr>
          <a:xfrm>
            <a:off x="4347567" y="9168686"/>
            <a:ext cx="11715744" cy="1022012"/>
          </a:xfrm>
          <a:custGeom>
            <a:avLst/>
            <a:gdLst/>
            <a:ahLst/>
            <a:cxnLst/>
            <a:rect l="l" t="t" r="r" b="b"/>
            <a:pathLst>
              <a:path w="11715744" h="1022012">
                <a:moveTo>
                  <a:pt x="0" y="0"/>
                </a:moveTo>
                <a:lnTo>
                  <a:pt x="11715744" y="0"/>
                </a:lnTo>
                <a:lnTo>
                  <a:pt x="11715744" y="1022012"/>
                </a:lnTo>
                <a:lnTo>
                  <a:pt x="0" y="1022012"/>
                </a:lnTo>
                <a:lnTo>
                  <a:pt x="0" y="0"/>
                </a:lnTo>
                <a:close/>
              </a:path>
            </a:pathLst>
          </a:custGeom>
          <a:blipFill>
            <a:blip r:embed="rId5"/>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5664186" y="367883"/>
            <a:ext cx="9951164" cy="1275005"/>
            <a:chOff x="0" y="0"/>
            <a:chExt cx="3171873" cy="406400"/>
          </a:xfrm>
        </p:grpSpPr>
        <p:sp>
          <p:nvSpPr>
            <p:cNvPr id="3" name="Freeform 3"/>
            <p:cNvSpPr/>
            <p:nvPr/>
          </p:nvSpPr>
          <p:spPr>
            <a:xfrm>
              <a:off x="0" y="0"/>
              <a:ext cx="3171873" cy="406400"/>
            </a:xfrm>
            <a:custGeom>
              <a:avLst/>
              <a:gdLst/>
              <a:ahLst/>
              <a:cxnLst/>
              <a:rect l="l" t="t" r="r" b="b"/>
              <a:pathLst>
                <a:path w="3171873" h="406400">
                  <a:moveTo>
                    <a:pt x="2968673" y="0"/>
                  </a:moveTo>
                  <a:cubicBezTo>
                    <a:pt x="3080898" y="0"/>
                    <a:pt x="3171873" y="90976"/>
                    <a:pt x="3171873" y="203200"/>
                  </a:cubicBezTo>
                  <a:cubicBezTo>
                    <a:pt x="3171873" y="315424"/>
                    <a:pt x="3080898" y="406400"/>
                    <a:pt x="2968673" y="406400"/>
                  </a:cubicBezTo>
                  <a:lnTo>
                    <a:pt x="203200" y="406400"/>
                  </a:lnTo>
                  <a:cubicBezTo>
                    <a:pt x="90976" y="406400"/>
                    <a:pt x="0" y="315424"/>
                    <a:pt x="0" y="203200"/>
                  </a:cubicBezTo>
                  <a:cubicBezTo>
                    <a:pt x="0" y="90976"/>
                    <a:pt x="90976" y="0"/>
                    <a:pt x="203200" y="0"/>
                  </a:cubicBezTo>
                  <a:close/>
                </a:path>
              </a:pathLst>
            </a:custGeom>
            <a:solidFill>
              <a:srgbClr val="4D6E74"/>
            </a:solidFill>
          </p:spPr>
        </p:sp>
        <p:sp>
          <p:nvSpPr>
            <p:cNvPr id="4" name="TextBox 4"/>
            <p:cNvSpPr txBox="1"/>
            <p:nvPr/>
          </p:nvSpPr>
          <p:spPr>
            <a:xfrm>
              <a:off x="0" y="-57150"/>
              <a:ext cx="3171873" cy="463550"/>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a:off x="4426253" y="557371"/>
            <a:ext cx="980758" cy="98075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8" name="Freeform 8"/>
          <p:cNvSpPr/>
          <p:nvPr/>
        </p:nvSpPr>
        <p:spPr>
          <a:xfrm>
            <a:off x="4681918" y="728946"/>
            <a:ext cx="468482" cy="605469"/>
          </a:xfrm>
          <a:custGeom>
            <a:avLst/>
            <a:gdLst/>
            <a:ahLst/>
            <a:cxnLst/>
            <a:rect l="l" t="t" r="r" b="b"/>
            <a:pathLst>
              <a:path w="468482" h="605469">
                <a:moveTo>
                  <a:pt x="0" y="0"/>
                </a:moveTo>
                <a:lnTo>
                  <a:pt x="468482" y="0"/>
                </a:lnTo>
                <a:lnTo>
                  <a:pt x="468482" y="605469"/>
                </a:lnTo>
                <a:lnTo>
                  <a:pt x="0" y="605469"/>
                </a:lnTo>
                <a:lnTo>
                  <a:pt x="0" y="0"/>
                </a:lnTo>
                <a:close/>
              </a:path>
            </a:pathLst>
          </a:custGeom>
          <a:blipFill>
            <a:blip r:embed="rId2"/>
            <a:stretch>
              <a:fillRect/>
            </a:stretch>
          </a:blipFill>
        </p:spPr>
      </p:sp>
      <p:graphicFrame>
        <p:nvGraphicFramePr>
          <p:cNvPr id="9" name="Table 9"/>
          <p:cNvGraphicFramePr>
            <a:graphicFrameLocks noGrp="1"/>
          </p:cNvGraphicFramePr>
          <p:nvPr/>
        </p:nvGraphicFramePr>
        <p:xfrm>
          <a:off x="432705" y="2663368"/>
          <a:ext cx="8531179" cy="5261937"/>
        </p:xfrm>
        <a:graphic>
          <a:graphicData uri="http://schemas.openxmlformats.org/drawingml/2006/table">
            <a:tbl>
              <a:tblPr/>
              <a:tblGrid>
                <a:gridCol w="4325712">
                  <a:extLst>
                    <a:ext uri="{9D8B030D-6E8A-4147-A177-3AD203B41FA5}">
                      <a16:colId xmlns:a16="http://schemas.microsoft.com/office/drawing/2014/main" val="20000"/>
                    </a:ext>
                  </a:extLst>
                </a:gridCol>
                <a:gridCol w="4205467">
                  <a:extLst>
                    <a:ext uri="{9D8B030D-6E8A-4147-A177-3AD203B41FA5}">
                      <a16:colId xmlns:a16="http://schemas.microsoft.com/office/drawing/2014/main" val="20001"/>
                    </a:ext>
                  </a:extLst>
                </a:gridCol>
              </a:tblGrid>
              <a:tr h="1565628">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4D6E74"/>
                    </a:solidFill>
                  </a:tcPr>
                </a:tc>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4D6E74"/>
                    </a:solidFill>
                  </a:tcPr>
                </a:tc>
                <a:extLst>
                  <a:ext uri="{0D108BD9-81ED-4DB2-BD59-A6C34878D82A}">
                    <a16:rowId xmlns:a16="http://schemas.microsoft.com/office/drawing/2014/main" val="10000"/>
                  </a:ext>
                </a:extLst>
              </a:tr>
              <a:tr h="1190412">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095D40"/>
                    </a:solidFill>
                  </a:tcPr>
                </a:tc>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CCC14F"/>
                    </a:solidFill>
                  </a:tcPr>
                </a:tc>
                <a:extLst>
                  <a:ext uri="{0D108BD9-81ED-4DB2-BD59-A6C34878D82A}">
                    <a16:rowId xmlns:a16="http://schemas.microsoft.com/office/drawing/2014/main" val="10001"/>
                  </a:ext>
                </a:extLst>
              </a:tr>
              <a:tr h="1340499">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095D40"/>
                    </a:solidFill>
                  </a:tcPr>
                </a:tc>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CCC14F"/>
                    </a:solidFill>
                  </a:tcPr>
                </a:tc>
                <a:extLst>
                  <a:ext uri="{0D108BD9-81ED-4DB2-BD59-A6C34878D82A}">
                    <a16:rowId xmlns:a16="http://schemas.microsoft.com/office/drawing/2014/main" val="10002"/>
                  </a:ext>
                </a:extLst>
              </a:tr>
              <a:tr h="1165398">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095D40"/>
                    </a:solidFill>
                  </a:tcPr>
                </a:tc>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CCC14F"/>
                    </a:solidFill>
                  </a:tcPr>
                </a:tc>
                <a:extLst>
                  <a:ext uri="{0D108BD9-81ED-4DB2-BD59-A6C34878D82A}">
                    <a16:rowId xmlns:a16="http://schemas.microsoft.com/office/drawing/2014/main" val="10003"/>
                  </a:ext>
                </a:extLst>
              </a:tr>
            </a:tbl>
          </a:graphicData>
        </a:graphic>
      </p:graphicFrame>
      <p:sp>
        <p:nvSpPr>
          <p:cNvPr id="10" name="Freeform 10"/>
          <p:cNvSpPr/>
          <p:nvPr/>
        </p:nvSpPr>
        <p:spPr>
          <a:xfrm>
            <a:off x="9958743" y="3542580"/>
            <a:ext cx="7300557" cy="3503513"/>
          </a:xfrm>
          <a:custGeom>
            <a:avLst/>
            <a:gdLst/>
            <a:ahLst/>
            <a:cxnLst/>
            <a:rect l="l" t="t" r="r" b="b"/>
            <a:pathLst>
              <a:path w="7300557" h="3503513">
                <a:moveTo>
                  <a:pt x="0" y="0"/>
                </a:moveTo>
                <a:lnTo>
                  <a:pt x="7300557" y="0"/>
                </a:lnTo>
                <a:lnTo>
                  <a:pt x="7300557" y="3503513"/>
                </a:lnTo>
                <a:lnTo>
                  <a:pt x="0" y="3503513"/>
                </a:lnTo>
                <a:lnTo>
                  <a:pt x="0" y="0"/>
                </a:lnTo>
                <a:close/>
              </a:path>
            </a:pathLst>
          </a:custGeom>
          <a:blipFill>
            <a:blip r:embed="rId3"/>
            <a:stretch>
              <a:fillRect t="-17800" r="-550"/>
            </a:stretch>
          </a:blipFill>
        </p:spPr>
      </p:sp>
      <p:sp>
        <p:nvSpPr>
          <p:cNvPr id="11" name="TextBox 11"/>
          <p:cNvSpPr txBox="1"/>
          <p:nvPr/>
        </p:nvSpPr>
        <p:spPr>
          <a:xfrm>
            <a:off x="442230" y="661670"/>
            <a:ext cx="3984023" cy="695961"/>
          </a:xfrm>
          <a:prstGeom prst="rect">
            <a:avLst/>
          </a:prstGeom>
        </p:spPr>
        <p:txBody>
          <a:bodyPr lIns="0" tIns="0" rIns="0" bIns="0" rtlCol="0" anchor="t">
            <a:spAutoFit/>
          </a:bodyPr>
          <a:lstStyle/>
          <a:p>
            <a:pPr algn="ctr">
              <a:lnSpc>
                <a:spcPts val="5739"/>
              </a:lnSpc>
              <a:spcBef>
                <a:spcPct val="0"/>
              </a:spcBef>
            </a:pPr>
            <a:r>
              <a:rPr lang="en-US" sz="4099">
                <a:solidFill>
                  <a:srgbClr val="3AB260"/>
                </a:solidFill>
                <a:latin typeface="Canva Sans Bold"/>
              </a:rPr>
              <a:t>Sub Objective </a:t>
            </a:r>
          </a:p>
        </p:txBody>
      </p:sp>
      <p:sp>
        <p:nvSpPr>
          <p:cNvPr id="12" name="TextBox 12"/>
          <p:cNvSpPr txBox="1"/>
          <p:nvPr/>
        </p:nvSpPr>
        <p:spPr>
          <a:xfrm>
            <a:off x="6393820" y="749776"/>
            <a:ext cx="8491896" cy="463592"/>
          </a:xfrm>
          <a:prstGeom prst="rect">
            <a:avLst/>
          </a:prstGeom>
        </p:spPr>
        <p:txBody>
          <a:bodyPr lIns="0" tIns="0" rIns="0" bIns="0" rtlCol="0" anchor="t">
            <a:spAutoFit/>
          </a:bodyPr>
          <a:lstStyle/>
          <a:p>
            <a:pPr algn="ctr">
              <a:lnSpc>
                <a:spcPts val="3847"/>
              </a:lnSpc>
              <a:spcBef>
                <a:spcPct val="0"/>
              </a:spcBef>
            </a:pPr>
            <a:r>
              <a:rPr lang="en-US" sz="2748">
                <a:solidFill>
                  <a:srgbClr val="000000"/>
                </a:solidFill>
                <a:latin typeface="Canva Sans Bold"/>
              </a:rPr>
              <a:t> Develop and Train Emotion Recognition Model</a:t>
            </a:r>
          </a:p>
        </p:txBody>
      </p:sp>
      <p:sp>
        <p:nvSpPr>
          <p:cNvPr id="13" name="TextBox 13"/>
          <p:cNvSpPr txBox="1"/>
          <p:nvPr/>
        </p:nvSpPr>
        <p:spPr>
          <a:xfrm>
            <a:off x="442230" y="1929943"/>
            <a:ext cx="11763126" cy="514350"/>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Canva Sans Bold"/>
              </a:rPr>
              <a:t>Identification of best architectures for emotion identification </a:t>
            </a:r>
          </a:p>
        </p:txBody>
      </p:sp>
      <p:sp>
        <p:nvSpPr>
          <p:cNvPr id="14" name="TextBox 14"/>
          <p:cNvSpPr txBox="1"/>
          <p:nvPr/>
        </p:nvSpPr>
        <p:spPr>
          <a:xfrm>
            <a:off x="735756" y="3119384"/>
            <a:ext cx="347484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Architeccture</a:t>
            </a:r>
          </a:p>
        </p:txBody>
      </p:sp>
      <p:sp>
        <p:nvSpPr>
          <p:cNvPr id="15" name="TextBox 15"/>
          <p:cNvSpPr txBox="1"/>
          <p:nvPr/>
        </p:nvSpPr>
        <p:spPr>
          <a:xfrm>
            <a:off x="4929127" y="3076838"/>
            <a:ext cx="3890725" cy="9055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Emotion Identification accuracy</a:t>
            </a:r>
          </a:p>
        </p:txBody>
      </p:sp>
      <p:sp>
        <p:nvSpPr>
          <p:cNvPr id="16" name="TextBox 16"/>
          <p:cNvSpPr txBox="1"/>
          <p:nvPr/>
        </p:nvSpPr>
        <p:spPr>
          <a:xfrm>
            <a:off x="735756" y="4667634"/>
            <a:ext cx="347484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VGGNet19</a:t>
            </a:r>
          </a:p>
        </p:txBody>
      </p:sp>
      <p:sp>
        <p:nvSpPr>
          <p:cNvPr id="17" name="TextBox 17"/>
          <p:cNvSpPr txBox="1"/>
          <p:nvPr/>
        </p:nvSpPr>
        <p:spPr>
          <a:xfrm>
            <a:off x="735756" y="5965311"/>
            <a:ext cx="347484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VGGNet16</a:t>
            </a:r>
          </a:p>
        </p:txBody>
      </p:sp>
      <p:sp>
        <p:nvSpPr>
          <p:cNvPr id="18" name="TextBox 18"/>
          <p:cNvSpPr txBox="1"/>
          <p:nvPr/>
        </p:nvSpPr>
        <p:spPr>
          <a:xfrm>
            <a:off x="735756" y="7065122"/>
            <a:ext cx="347484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RestNet50</a:t>
            </a:r>
          </a:p>
        </p:txBody>
      </p:sp>
      <p:sp>
        <p:nvSpPr>
          <p:cNvPr id="19" name="TextBox 19"/>
          <p:cNvSpPr txBox="1"/>
          <p:nvPr/>
        </p:nvSpPr>
        <p:spPr>
          <a:xfrm>
            <a:off x="6156711" y="4620009"/>
            <a:ext cx="1326790"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58.01%</a:t>
            </a:r>
          </a:p>
        </p:txBody>
      </p:sp>
      <p:sp>
        <p:nvSpPr>
          <p:cNvPr id="20" name="TextBox 20"/>
          <p:cNvSpPr txBox="1"/>
          <p:nvPr/>
        </p:nvSpPr>
        <p:spPr>
          <a:xfrm>
            <a:off x="5034338" y="5965311"/>
            <a:ext cx="347484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69.21%</a:t>
            </a:r>
          </a:p>
        </p:txBody>
      </p:sp>
      <p:sp>
        <p:nvSpPr>
          <p:cNvPr id="21" name="TextBox 21"/>
          <p:cNvSpPr txBox="1"/>
          <p:nvPr/>
        </p:nvSpPr>
        <p:spPr>
          <a:xfrm>
            <a:off x="6069546" y="7165830"/>
            <a:ext cx="1404431" cy="448310"/>
          </a:xfrm>
          <a:prstGeom prst="rect">
            <a:avLst/>
          </a:prstGeom>
        </p:spPr>
        <p:txBody>
          <a:bodyPr lIns="0" tIns="0" rIns="0" bIns="0" rtlCol="0" anchor="t">
            <a:spAutoFit/>
          </a:bodyPr>
          <a:lstStyle/>
          <a:p>
            <a:pPr algn="ctr">
              <a:lnSpc>
                <a:spcPts val="3640"/>
              </a:lnSpc>
              <a:spcBef>
                <a:spcPct val="0"/>
              </a:spcBef>
            </a:pPr>
            <a:r>
              <a:rPr lang="en-US" sz="2600">
                <a:solidFill>
                  <a:srgbClr val="FF3131"/>
                </a:solidFill>
                <a:latin typeface="Canva Sans Bold"/>
              </a:rPr>
              <a:t>99.45%</a:t>
            </a:r>
          </a:p>
        </p:txBody>
      </p:sp>
      <p:grpSp>
        <p:nvGrpSpPr>
          <p:cNvPr id="22" name="Group 22"/>
          <p:cNvGrpSpPr/>
          <p:nvPr/>
        </p:nvGrpSpPr>
        <p:grpSpPr>
          <a:xfrm>
            <a:off x="0" y="9072385"/>
            <a:ext cx="18288000" cy="1214615"/>
            <a:chOff x="0" y="0"/>
            <a:chExt cx="4816593" cy="319899"/>
          </a:xfrm>
        </p:grpSpPr>
        <p:sp>
          <p:nvSpPr>
            <p:cNvPr id="23" name="Freeform 2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24" name="TextBox 2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25" name="Freeform 2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4"/>
            <a:stretch>
              <a:fillRect/>
            </a:stretch>
          </a:blipFill>
        </p:spPr>
      </p:sp>
      <p:sp>
        <p:nvSpPr>
          <p:cNvPr id="26" name="Freeform 26"/>
          <p:cNvSpPr/>
          <p:nvPr/>
        </p:nvSpPr>
        <p:spPr>
          <a:xfrm>
            <a:off x="4347567" y="9168686"/>
            <a:ext cx="11715744" cy="1022012"/>
          </a:xfrm>
          <a:custGeom>
            <a:avLst/>
            <a:gdLst/>
            <a:ahLst/>
            <a:cxnLst/>
            <a:rect l="l" t="t" r="r" b="b"/>
            <a:pathLst>
              <a:path w="11715744" h="1022012">
                <a:moveTo>
                  <a:pt x="0" y="0"/>
                </a:moveTo>
                <a:lnTo>
                  <a:pt x="11715744" y="0"/>
                </a:lnTo>
                <a:lnTo>
                  <a:pt x="11715744" y="1022012"/>
                </a:lnTo>
                <a:lnTo>
                  <a:pt x="0" y="1022012"/>
                </a:lnTo>
                <a:lnTo>
                  <a:pt x="0" y="0"/>
                </a:lnTo>
                <a:close/>
              </a:path>
            </a:pathLst>
          </a:custGeom>
          <a:blipFill>
            <a:blip r:embed="rId5"/>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sp>
        <p:nvSpPr>
          <p:cNvPr id="2" name="TextBox 2"/>
          <p:cNvSpPr txBox="1"/>
          <p:nvPr/>
        </p:nvSpPr>
        <p:spPr>
          <a:xfrm>
            <a:off x="442230" y="661670"/>
            <a:ext cx="3984023" cy="695961"/>
          </a:xfrm>
          <a:prstGeom prst="rect">
            <a:avLst/>
          </a:prstGeom>
        </p:spPr>
        <p:txBody>
          <a:bodyPr lIns="0" tIns="0" rIns="0" bIns="0" rtlCol="0" anchor="t">
            <a:spAutoFit/>
          </a:bodyPr>
          <a:lstStyle/>
          <a:p>
            <a:pPr algn="ctr">
              <a:lnSpc>
                <a:spcPts val="5739"/>
              </a:lnSpc>
              <a:spcBef>
                <a:spcPct val="0"/>
              </a:spcBef>
            </a:pPr>
            <a:r>
              <a:rPr lang="en-US" sz="4099">
                <a:solidFill>
                  <a:srgbClr val="3AB260"/>
                </a:solidFill>
                <a:latin typeface="Canva Sans Bold"/>
              </a:rPr>
              <a:t>Sub Objective </a:t>
            </a:r>
          </a:p>
        </p:txBody>
      </p:sp>
      <p:grpSp>
        <p:nvGrpSpPr>
          <p:cNvPr id="3" name="Group 3"/>
          <p:cNvGrpSpPr/>
          <p:nvPr/>
        </p:nvGrpSpPr>
        <p:grpSpPr>
          <a:xfrm>
            <a:off x="5664186" y="367883"/>
            <a:ext cx="9951164" cy="1275005"/>
            <a:chOff x="0" y="0"/>
            <a:chExt cx="3171873" cy="406400"/>
          </a:xfrm>
        </p:grpSpPr>
        <p:sp>
          <p:nvSpPr>
            <p:cNvPr id="4" name="Freeform 4"/>
            <p:cNvSpPr/>
            <p:nvPr/>
          </p:nvSpPr>
          <p:spPr>
            <a:xfrm>
              <a:off x="0" y="0"/>
              <a:ext cx="3171873" cy="406400"/>
            </a:xfrm>
            <a:custGeom>
              <a:avLst/>
              <a:gdLst/>
              <a:ahLst/>
              <a:cxnLst/>
              <a:rect l="l" t="t" r="r" b="b"/>
              <a:pathLst>
                <a:path w="3171873" h="406400">
                  <a:moveTo>
                    <a:pt x="2968673" y="0"/>
                  </a:moveTo>
                  <a:cubicBezTo>
                    <a:pt x="3080898" y="0"/>
                    <a:pt x="3171873" y="90976"/>
                    <a:pt x="3171873" y="203200"/>
                  </a:cubicBezTo>
                  <a:cubicBezTo>
                    <a:pt x="3171873" y="315424"/>
                    <a:pt x="3080898" y="406400"/>
                    <a:pt x="2968673" y="406400"/>
                  </a:cubicBezTo>
                  <a:lnTo>
                    <a:pt x="203200" y="406400"/>
                  </a:lnTo>
                  <a:cubicBezTo>
                    <a:pt x="90976" y="406400"/>
                    <a:pt x="0" y="315424"/>
                    <a:pt x="0" y="203200"/>
                  </a:cubicBezTo>
                  <a:cubicBezTo>
                    <a:pt x="0" y="90976"/>
                    <a:pt x="90976" y="0"/>
                    <a:pt x="203200" y="0"/>
                  </a:cubicBezTo>
                  <a:close/>
                </a:path>
              </a:pathLst>
            </a:custGeom>
            <a:solidFill>
              <a:srgbClr val="4D6E74"/>
            </a:solidFill>
          </p:spPr>
        </p:sp>
        <p:sp>
          <p:nvSpPr>
            <p:cNvPr id="5" name="TextBox 5"/>
            <p:cNvSpPr txBox="1"/>
            <p:nvPr/>
          </p:nvSpPr>
          <p:spPr>
            <a:xfrm>
              <a:off x="0" y="-57150"/>
              <a:ext cx="3171873" cy="463550"/>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461280" y="1828095"/>
            <a:ext cx="9438925" cy="514350"/>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Canva Sans Bold"/>
              </a:rPr>
              <a:t>Emotion Identification from Video Analysis Data. </a:t>
            </a:r>
          </a:p>
        </p:txBody>
      </p:sp>
      <p:grpSp>
        <p:nvGrpSpPr>
          <p:cNvPr id="7" name="Group 7"/>
          <p:cNvGrpSpPr/>
          <p:nvPr/>
        </p:nvGrpSpPr>
        <p:grpSpPr>
          <a:xfrm>
            <a:off x="4426253" y="515006"/>
            <a:ext cx="980758" cy="98075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10" name="Freeform 10"/>
          <p:cNvSpPr/>
          <p:nvPr/>
        </p:nvSpPr>
        <p:spPr>
          <a:xfrm>
            <a:off x="4692653" y="711298"/>
            <a:ext cx="447012" cy="588174"/>
          </a:xfrm>
          <a:custGeom>
            <a:avLst/>
            <a:gdLst/>
            <a:ahLst/>
            <a:cxnLst/>
            <a:rect l="l" t="t" r="r" b="b"/>
            <a:pathLst>
              <a:path w="447012" h="588174">
                <a:moveTo>
                  <a:pt x="0" y="0"/>
                </a:moveTo>
                <a:lnTo>
                  <a:pt x="447012" y="0"/>
                </a:lnTo>
                <a:lnTo>
                  <a:pt x="447012" y="588174"/>
                </a:lnTo>
                <a:lnTo>
                  <a:pt x="0" y="588174"/>
                </a:lnTo>
                <a:lnTo>
                  <a:pt x="0" y="0"/>
                </a:lnTo>
                <a:close/>
              </a:path>
            </a:pathLst>
          </a:custGeom>
          <a:blipFill>
            <a:blip r:embed="rId2"/>
            <a:stretch>
              <a:fillRect/>
            </a:stretch>
          </a:blipFill>
        </p:spPr>
      </p:sp>
      <p:sp>
        <p:nvSpPr>
          <p:cNvPr id="11" name="TextBox 11"/>
          <p:cNvSpPr txBox="1"/>
          <p:nvPr/>
        </p:nvSpPr>
        <p:spPr>
          <a:xfrm>
            <a:off x="6560576" y="752655"/>
            <a:ext cx="664115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Get Emotion Prediction From Video Data </a:t>
            </a:r>
          </a:p>
        </p:txBody>
      </p:sp>
      <p:sp>
        <p:nvSpPr>
          <p:cNvPr id="12" name="Freeform 12"/>
          <p:cNvSpPr/>
          <p:nvPr/>
        </p:nvSpPr>
        <p:spPr>
          <a:xfrm>
            <a:off x="4426253" y="2617187"/>
            <a:ext cx="2872863" cy="6197479"/>
          </a:xfrm>
          <a:custGeom>
            <a:avLst/>
            <a:gdLst/>
            <a:ahLst/>
            <a:cxnLst/>
            <a:rect l="l" t="t" r="r" b="b"/>
            <a:pathLst>
              <a:path w="2872863" h="6197479">
                <a:moveTo>
                  <a:pt x="0" y="0"/>
                </a:moveTo>
                <a:lnTo>
                  <a:pt x="2872863" y="0"/>
                </a:lnTo>
                <a:lnTo>
                  <a:pt x="2872863" y="6197478"/>
                </a:lnTo>
                <a:lnTo>
                  <a:pt x="0" y="6197478"/>
                </a:lnTo>
                <a:lnTo>
                  <a:pt x="0" y="0"/>
                </a:lnTo>
                <a:close/>
              </a:path>
            </a:pathLst>
          </a:custGeom>
          <a:blipFill>
            <a:blip r:embed="rId3"/>
            <a:stretch>
              <a:fillRect/>
            </a:stretch>
          </a:blipFill>
        </p:spPr>
      </p:sp>
      <p:sp>
        <p:nvSpPr>
          <p:cNvPr id="13" name="Freeform 13"/>
          <p:cNvSpPr/>
          <p:nvPr/>
        </p:nvSpPr>
        <p:spPr>
          <a:xfrm>
            <a:off x="810140" y="2617187"/>
            <a:ext cx="2872863" cy="6197479"/>
          </a:xfrm>
          <a:custGeom>
            <a:avLst/>
            <a:gdLst/>
            <a:ahLst/>
            <a:cxnLst/>
            <a:rect l="l" t="t" r="r" b="b"/>
            <a:pathLst>
              <a:path w="2872863" h="6197479">
                <a:moveTo>
                  <a:pt x="0" y="0"/>
                </a:moveTo>
                <a:lnTo>
                  <a:pt x="2872863" y="0"/>
                </a:lnTo>
                <a:lnTo>
                  <a:pt x="2872863" y="6197478"/>
                </a:lnTo>
                <a:lnTo>
                  <a:pt x="0" y="6197478"/>
                </a:lnTo>
                <a:lnTo>
                  <a:pt x="0" y="0"/>
                </a:lnTo>
                <a:close/>
              </a:path>
            </a:pathLst>
          </a:custGeom>
          <a:blipFill>
            <a:blip r:embed="rId4"/>
            <a:stretch>
              <a:fillRect/>
            </a:stretch>
          </a:blipFill>
        </p:spPr>
      </p:sp>
      <p:sp>
        <p:nvSpPr>
          <p:cNvPr id="14" name="Freeform 14"/>
          <p:cNvSpPr/>
          <p:nvPr/>
        </p:nvSpPr>
        <p:spPr>
          <a:xfrm>
            <a:off x="11128928" y="5739688"/>
            <a:ext cx="3310718" cy="3098739"/>
          </a:xfrm>
          <a:custGeom>
            <a:avLst/>
            <a:gdLst/>
            <a:ahLst/>
            <a:cxnLst/>
            <a:rect l="l" t="t" r="r" b="b"/>
            <a:pathLst>
              <a:path w="3310718" h="3098739">
                <a:moveTo>
                  <a:pt x="0" y="0"/>
                </a:moveTo>
                <a:lnTo>
                  <a:pt x="3310718" y="0"/>
                </a:lnTo>
                <a:lnTo>
                  <a:pt x="3310718" y="3098739"/>
                </a:lnTo>
                <a:lnTo>
                  <a:pt x="0" y="3098739"/>
                </a:lnTo>
                <a:lnTo>
                  <a:pt x="0" y="0"/>
                </a:lnTo>
                <a:close/>
              </a:path>
            </a:pathLst>
          </a:custGeom>
          <a:blipFill>
            <a:blip r:embed="rId5"/>
            <a:stretch>
              <a:fillRect/>
            </a:stretch>
          </a:blipFill>
        </p:spPr>
      </p:sp>
      <p:sp>
        <p:nvSpPr>
          <p:cNvPr id="15" name="Freeform 15"/>
          <p:cNvSpPr/>
          <p:nvPr/>
        </p:nvSpPr>
        <p:spPr>
          <a:xfrm>
            <a:off x="13201733" y="2617187"/>
            <a:ext cx="3599569" cy="2888543"/>
          </a:xfrm>
          <a:custGeom>
            <a:avLst/>
            <a:gdLst/>
            <a:ahLst/>
            <a:cxnLst/>
            <a:rect l="l" t="t" r="r" b="b"/>
            <a:pathLst>
              <a:path w="3599569" h="2888543">
                <a:moveTo>
                  <a:pt x="0" y="0"/>
                </a:moveTo>
                <a:lnTo>
                  <a:pt x="3599570" y="0"/>
                </a:lnTo>
                <a:lnTo>
                  <a:pt x="3599570" y="2888543"/>
                </a:lnTo>
                <a:lnTo>
                  <a:pt x="0" y="2888543"/>
                </a:lnTo>
                <a:lnTo>
                  <a:pt x="0" y="0"/>
                </a:lnTo>
                <a:close/>
              </a:path>
            </a:pathLst>
          </a:custGeom>
          <a:blipFill>
            <a:blip r:embed="rId6"/>
            <a:stretch>
              <a:fillRect/>
            </a:stretch>
          </a:blipFill>
        </p:spPr>
      </p:sp>
      <p:sp>
        <p:nvSpPr>
          <p:cNvPr id="16" name="Freeform 16"/>
          <p:cNvSpPr/>
          <p:nvPr/>
        </p:nvSpPr>
        <p:spPr>
          <a:xfrm>
            <a:off x="8351693" y="2617187"/>
            <a:ext cx="3707493" cy="2888543"/>
          </a:xfrm>
          <a:custGeom>
            <a:avLst/>
            <a:gdLst/>
            <a:ahLst/>
            <a:cxnLst/>
            <a:rect l="l" t="t" r="r" b="b"/>
            <a:pathLst>
              <a:path w="3707493" h="2888543">
                <a:moveTo>
                  <a:pt x="0" y="0"/>
                </a:moveTo>
                <a:lnTo>
                  <a:pt x="3707492" y="0"/>
                </a:lnTo>
                <a:lnTo>
                  <a:pt x="3707492" y="2888543"/>
                </a:lnTo>
                <a:lnTo>
                  <a:pt x="0" y="2888543"/>
                </a:lnTo>
                <a:lnTo>
                  <a:pt x="0" y="0"/>
                </a:lnTo>
                <a:close/>
              </a:path>
            </a:pathLst>
          </a:custGeom>
          <a:blipFill>
            <a:blip r:embed="rId7"/>
            <a:stretch>
              <a:fillRect/>
            </a:stretch>
          </a:blipFill>
        </p:spPr>
      </p:sp>
      <p:grpSp>
        <p:nvGrpSpPr>
          <p:cNvPr id="17" name="Group 17"/>
          <p:cNvGrpSpPr/>
          <p:nvPr/>
        </p:nvGrpSpPr>
        <p:grpSpPr>
          <a:xfrm>
            <a:off x="0" y="9072385"/>
            <a:ext cx="18288000" cy="1214615"/>
            <a:chOff x="0" y="0"/>
            <a:chExt cx="4816593" cy="319899"/>
          </a:xfrm>
        </p:grpSpPr>
        <p:sp>
          <p:nvSpPr>
            <p:cNvPr id="18" name="Freeform 18"/>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19" name="TextBox 19"/>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20" name="Freeform 20"/>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8"/>
            <a:stretch>
              <a:fillRect/>
            </a:stretch>
          </a:blipFill>
        </p:spPr>
      </p:sp>
      <p:sp>
        <p:nvSpPr>
          <p:cNvPr id="21" name="Freeform 21"/>
          <p:cNvSpPr/>
          <p:nvPr/>
        </p:nvSpPr>
        <p:spPr>
          <a:xfrm>
            <a:off x="4347567" y="9168686"/>
            <a:ext cx="11715744" cy="1022012"/>
          </a:xfrm>
          <a:custGeom>
            <a:avLst/>
            <a:gdLst/>
            <a:ahLst/>
            <a:cxnLst/>
            <a:rect l="l" t="t" r="r" b="b"/>
            <a:pathLst>
              <a:path w="11715744" h="1022012">
                <a:moveTo>
                  <a:pt x="0" y="0"/>
                </a:moveTo>
                <a:lnTo>
                  <a:pt x="11715744" y="0"/>
                </a:lnTo>
                <a:lnTo>
                  <a:pt x="11715744" y="1022012"/>
                </a:lnTo>
                <a:lnTo>
                  <a:pt x="0" y="1022012"/>
                </a:lnTo>
                <a:lnTo>
                  <a:pt x="0" y="0"/>
                </a:lnTo>
                <a:close/>
              </a:path>
            </a:pathLst>
          </a:custGeom>
          <a:blipFill>
            <a:blip r:embed="rId9"/>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5978767" y="367883"/>
            <a:ext cx="9951164" cy="1275005"/>
            <a:chOff x="0" y="0"/>
            <a:chExt cx="3171873" cy="406400"/>
          </a:xfrm>
        </p:grpSpPr>
        <p:sp>
          <p:nvSpPr>
            <p:cNvPr id="3" name="Freeform 3"/>
            <p:cNvSpPr/>
            <p:nvPr/>
          </p:nvSpPr>
          <p:spPr>
            <a:xfrm>
              <a:off x="0" y="0"/>
              <a:ext cx="3171873" cy="406400"/>
            </a:xfrm>
            <a:custGeom>
              <a:avLst/>
              <a:gdLst/>
              <a:ahLst/>
              <a:cxnLst/>
              <a:rect l="l" t="t" r="r" b="b"/>
              <a:pathLst>
                <a:path w="3171873" h="406400">
                  <a:moveTo>
                    <a:pt x="2968673" y="0"/>
                  </a:moveTo>
                  <a:cubicBezTo>
                    <a:pt x="3080898" y="0"/>
                    <a:pt x="3171873" y="90976"/>
                    <a:pt x="3171873" y="203200"/>
                  </a:cubicBezTo>
                  <a:cubicBezTo>
                    <a:pt x="3171873" y="315424"/>
                    <a:pt x="3080898" y="406400"/>
                    <a:pt x="2968673" y="406400"/>
                  </a:cubicBezTo>
                  <a:lnTo>
                    <a:pt x="203200" y="406400"/>
                  </a:lnTo>
                  <a:cubicBezTo>
                    <a:pt x="90976" y="406400"/>
                    <a:pt x="0" y="315424"/>
                    <a:pt x="0" y="203200"/>
                  </a:cubicBezTo>
                  <a:cubicBezTo>
                    <a:pt x="0" y="90976"/>
                    <a:pt x="90976" y="0"/>
                    <a:pt x="203200" y="0"/>
                  </a:cubicBezTo>
                  <a:close/>
                </a:path>
              </a:pathLst>
            </a:custGeom>
            <a:solidFill>
              <a:srgbClr val="4D6E74"/>
            </a:solidFill>
          </p:spPr>
        </p:sp>
        <p:sp>
          <p:nvSpPr>
            <p:cNvPr id="4" name="TextBox 4"/>
            <p:cNvSpPr txBox="1"/>
            <p:nvPr/>
          </p:nvSpPr>
          <p:spPr>
            <a:xfrm>
              <a:off x="0" y="-57150"/>
              <a:ext cx="3171873" cy="463550"/>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a:off x="4645456" y="557371"/>
            <a:ext cx="980758" cy="98075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8" name="Freeform 8"/>
          <p:cNvSpPr/>
          <p:nvPr/>
        </p:nvSpPr>
        <p:spPr>
          <a:xfrm>
            <a:off x="4889127" y="742841"/>
            <a:ext cx="492471" cy="577678"/>
          </a:xfrm>
          <a:custGeom>
            <a:avLst/>
            <a:gdLst/>
            <a:ahLst/>
            <a:cxnLst/>
            <a:rect l="l" t="t" r="r" b="b"/>
            <a:pathLst>
              <a:path w="492471" h="577678">
                <a:moveTo>
                  <a:pt x="0" y="0"/>
                </a:moveTo>
                <a:lnTo>
                  <a:pt x="492470" y="0"/>
                </a:lnTo>
                <a:lnTo>
                  <a:pt x="492470" y="577678"/>
                </a:lnTo>
                <a:lnTo>
                  <a:pt x="0" y="577678"/>
                </a:lnTo>
                <a:lnTo>
                  <a:pt x="0" y="0"/>
                </a:lnTo>
                <a:close/>
              </a:path>
            </a:pathLst>
          </a:custGeom>
          <a:blipFill>
            <a:blip r:embed="rId2"/>
            <a:stretch>
              <a:fillRect/>
            </a:stretch>
          </a:blipFill>
        </p:spPr>
      </p:sp>
      <p:sp>
        <p:nvSpPr>
          <p:cNvPr id="9" name="Freeform 9"/>
          <p:cNvSpPr/>
          <p:nvPr/>
        </p:nvSpPr>
        <p:spPr>
          <a:xfrm>
            <a:off x="2441790" y="2890926"/>
            <a:ext cx="2694044" cy="5711374"/>
          </a:xfrm>
          <a:custGeom>
            <a:avLst/>
            <a:gdLst/>
            <a:ahLst/>
            <a:cxnLst/>
            <a:rect l="l" t="t" r="r" b="b"/>
            <a:pathLst>
              <a:path w="2694044" h="5711374">
                <a:moveTo>
                  <a:pt x="0" y="0"/>
                </a:moveTo>
                <a:lnTo>
                  <a:pt x="2694045" y="0"/>
                </a:lnTo>
                <a:lnTo>
                  <a:pt x="2694045" y="5711374"/>
                </a:lnTo>
                <a:lnTo>
                  <a:pt x="0" y="5711374"/>
                </a:lnTo>
                <a:lnTo>
                  <a:pt x="0" y="0"/>
                </a:lnTo>
                <a:close/>
              </a:path>
            </a:pathLst>
          </a:custGeom>
          <a:blipFill>
            <a:blip r:embed="rId3"/>
            <a:stretch>
              <a:fillRect/>
            </a:stretch>
          </a:blipFill>
        </p:spPr>
      </p:sp>
      <p:sp>
        <p:nvSpPr>
          <p:cNvPr id="10" name="Freeform 10"/>
          <p:cNvSpPr/>
          <p:nvPr/>
        </p:nvSpPr>
        <p:spPr>
          <a:xfrm>
            <a:off x="7550878" y="4097983"/>
            <a:ext cx="8011586" cy="4504318"/>
          </a:xfrm>
          <a:custGeom>
            <a:avLst/>
            <a:gdLst/>
            <a:ahLst/>
            <a:cxnLst/>
            <a:rect l="l" t="t" r="r" b="b"/>
            <a:pathLst>
              <a:path w="8011586" h="4504318">
                <a:moveTo>
                  <a:pt x="0" y="0"/>
                </a:moveTo>
                <a:lnTo>
                  <a:pt x="8011586" y="0"/>
                </a:lnTo>
                <a:lnTo>
                  <a:pt x="8011586" y="4504317"/>
                </a:lnTo>
                <a:lnTo>
                  <a:pt x="0" y="4504317"/>
                </a:lnTo>
                <a:lnTo>
                  <a:pt x="0" y="0"/>
                </a:lnTo>
                <a:close/>
              </a:path>
            </a:pathLst>
          </a:custGeom>
          <a:blipFill>
            <a:blip r:embed="rId4"/>
            <a:stretch>
              <a:fillRect/>
            </a:stretch>
          </a:blipFill>
        </p:spPr>
      </p:sp>
      <p:sp>
        <p:nvSpPr>
          <p:cNvPr id="11" name="TextBox 11"/>
          <p:cNvSpPr txBox="1"/>
          <p:nvPr/>
        </p:nvSpPr>
        <p:spPr>
          <a:xfrm>
            <a:off x="442230" y="661670"/>
            <a:ext cx="3984023" cy="695961"/>
          </a:xfrm>
          <a:prstGeom prst="rect">
            <a:avLst/>
          </a:prstGeom>
        </p:spPr>
        <p:txBody>
          <a:bodyPr lIns="0" tIns="0" rIns="0" bIns="0" rtlCol="0" anchor="t">
            <a:spAutoFit/>
          </a:bodyPr>
          <a:lstStyle/>
          <a:p>
            <a:pPr algn="ctr">
              <a:lnSpc>
                <a:spcPts val="5739"/>
              </a:lnSpc>
              <a:spcBef>
                <a:spcPct val="0"/>
              </a:spcBef>
            </a:pPr>
            <a:r>
              <a:rPr lang="en-US" sz="4099">
                <a:solidFill>
                  <a:srgbClr val="3AB260"/>
                </a:solidFill>
                <a:latin typeface="Canva Sans Bold"/>
              </a:rPr>
              <a:t>Sub Objective </a:t>
            </a:r>
          </a:p>
        </p:txBody>
      </p:sp>
      <p:sp>
        <p:nvSpPr>
          <p:cNvPr id="12" name="TextBox 12"/>
          <p:cNvSpPr txBox="1"/>
          <p:nvPr/>
        </p:nvSpPr>
        <p:spPr>
          <a:xfrm>
            <a:off x="7057993" y="680720"/>
            <a:ext cx="6690752"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Goal Tracking and Emotional Growth</a:t>
            </a:r>
          </a:p>
        </p:txBody>
      </p:sp>
      <p:sp>
        <p:nvSpPr>
          <p:cNvPr id="13" name="TextBox 13"/>
          <p:cNvSpPr txBox="1"/>
          <p:nvPr/>
        </p:nvSpPr>
        <p:spPr>
          <a:xfrm>
            <a:off x="551201" y="1906492"/>
            <a:ext cx="6999677" cy="514350"/>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Canva Sans Bold"/>
              </a:rPr>
              <a:t>View summary of Previous Emotions</a:t>
            </a:r>
          </a:p>
        </p:txBody>
      </p:sp>
      <p:sp>
        <p:nvSpPr>
          <p:cNvPr id="14" name="TextBox 14"/>
          <p:cNvSpPr txBox="1"/>
          <p:nvPr/>
        </p:nvSpPr>
        <p:spPr>
          <a:xfrm>
            <a:off x="7041462" y="2833776"/>
            <a:ext cx="10217838" cy="1047750"/>
          </a:xfrm>
          <a:prstGeom prst="rect">
            <a:avLst/>
          </a:prstGeom>
        </p:spPr>
        <p:txBody>
          <a:bodyPr lIns="0" tIns="0" rIns="0" bIns="0" rtlCol="0" anchor="t">
            <a:spAutoFit/>
          </a:bodyPr>
          <a:lstStyle/>
          <a:p>
            <a:pPr algn="l">
              <a:lnSpc>
                <a:spcPts val="4200"/>
              </a:lnSpc>
              <a:spcBef>
                <a:spcPct val="0"/>
              </a:spcBef>
            </a:pPr>
            <a:r>
              <a:rPr lang="en-US" sz="3000">
                <a:solidFill>
                  <a:srgbClr val="000000"/>
                </a:solidFill>
                <a:latin typeface="Canva Sans Bold"/>
              </a:rPr>
              <a:t>user can access their previous emotion summary and get an about idea.</a:t>
            </a:r>
          </a:p>
        </p:txBody>
      </p:sp>
      <p:grpSp>
        <p:nvGrpSpPr>
          <p:cNvPr id="15" name="Group 15"/>
          <p:cNvGrpSpPr/>
          <p:nvPr/>
        </p:nvGrpSpPr>
        <p:grpSpPr>
          <a:xfrm>
            <a:off x="0" y="9072385"/>
            <a:ext cx="18288000" cy="1214615"/>
            <a:chOff x="0" y="0"/>
            <a:chExt cx="4816593" cy="319899"/>
          </a:xfrm>
        </p:grpSpPr>
        <p:sp>
          <p:nvSpPr>
            <p:cNvPr id="16" name="Freeform 16"/>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17" name="TextBox 17"/>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18" name="Freeform 18"/>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5"/>
            <a:stretch>
              <a:fillRect/>
            </a:stretch>
          </a:blipFill>
        </p:spPr>
      </p:sp>
      <p:sp>
        <p:nvSpPr>
          <p:cNvPr id="19" name="Freeform 19"/>
          <p:cNvSpPr/>
          <p:nvPr/>
        </p:nvSpPr>
        <p:spPr>
          <a:xfrm>
            <a:off x="4347567" y="9168686"/>
            <a:ext cx="11715744" cy="1022012"/>
          </a:xfrm>
          <a:custGeom>
            <a:avLst/>
            <a:gdLst/>
            <a:ahLst/>
            <a:cxnLst/>
            <a:rect l="l" t="t" r="r" b="b"/>
            <a:pathLst>
              <a:path w="11715744" h="1022012">
                <a:moveTo>
                  <a:pt x="0" y="0"/>
                </a:moveTo>
                <a:lnTo>
                  <a:pt x="11715744" y="0"/>
                </a:lnTo>
                <a:lnTo>
                  <a:pt x="11715744" y="1022012"/>
                </a:lnTo>
                <a:lnTo>
                  <a:pt x="0" y="1022012"/>
                </a:lnTo>
                <a:lnTo>
                  <a:pt x="0" y="0"/>
                </a:lnTo>
                <a:close/>
              </a:path>
            </a:pathLst>
          </a:custGeom>
          <a:blipFill>
            <a:blip r:embed="rId6"/>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347567" y="9168686"/>
            <a:ext cx="11715744" cy="1022012"/>
          </a:xfrm>
          <a:custGeom>
            <a:avLst/>
            <a:gdLst/>
            <a:ahLst/>
            <a:cxnLst/>
            <a:rect l="l" t="t" r="r" b="b"/>
            <a:pathLst>
              <a:path w="11715744" h="1022012">
                <a:moveTo>
                  <a:pt x="0" y="0"/>
                </a:moveTo>
                <a:lnTo>
                  <a:pt x="11715744" y="0"/>
                </a:lnTo>
                <a:lnTo>
                  <a:pt x="11715744" y="1022012"/>
                </a:lnTo>
                <a:lnTo>
                  <a:pt x="0" y="1022012"/>
                </a:lnTo>
                <a:lnTo>
                  <a:pt x="0" y="0"/>
                </a:lnTo>
                <a:close/>
              </a:path>
            </a:pathLst>
          </a:custGeom>
          <a:blipFill>
            <a:blip r:embed="rId3"/>
            <a:stretch>
              <a:fillRect/>
            </a:stretch>
          </a:blipFill>
        </p:spPr>
      </p:sp>
      <p:grpSp>
        <p:nvGrpSpPr>
          <p:cNvPr id="7" name="Group 7"/>
          <p:cNvGrpSpPr/>
          <p:nvPr/>
        </p:nvGrpSpPr>
        <p:grpSpPr>
          <a:xfrm>
            <a:off x="3792679" y="2124715"/>
            <a:ext cx="10658232" cy="1376184"/>
            <a:chOff x="0" y="0"/>
            <a:chExt cx="3147475" cy="406400"/>
          </a:xfrm>
        </p:grpSpPr>
        <p:sp>
          <p:nvSpPr>
            <p:cNvPr id="8" name="Freeform 8"/>
            <p:cNvSpPr/>
            <p:nvPr/>
          </p:nvSpPr>
          <p:spPr>
            <a:xfrm>
              <a:off x="0" y="0"/>
              <a:ext cx="3147475" cy="406400"/>
            </a:xfrm>
            <a:custGeom>
              <a:avLst/>
              <a:gdLst/>
              <a:ahLst/>
              <a:cxnLst/>
              <a:rect l="l" t="t" r="r" b="b"/>
              <a:pathLst>
                <a:path w="3147475" h="406400">
                  <a:moveTo>
                    <a:pt x="0" y="0"/>
                  </a:moveTo>
                  <a:lnTo>
                    <a:pt x="2944275" y="0"/>
                  </a:lnTo>
                  <a:lnTo>
                    <a:pt x="3147475" y="203200"/>
                  </a:lnTo>
                  <a:lnTo>
                    <a:pt x="2944275" y="406400"/>
                  </a:lnTo>
                  <a:lnTo>
                    <a:pt x="0" y="406400"/>
                  </a:lnTo>
                  <a:lnTo>
                    <a:pt x="203200" y="203200"/>
                  </a:lnTo>
                  <a:lnTo>
                    <a:pt x="0" y="0"/>
                  </a:lnTo>
                  <a:close/>
                </a:path>
              </a:pathLst>
            </a:custGeom>
            <a:gradFill rotWithShape="1">
              <a:gsLst>
                <a:gs pos="0">
                  <a:srgbClr val="0CC0DF">
                    <a:alpha val="100000"/>
                  </a:srgbClr>
                </a:gs>
                <a:gs pos="100000">
                  <a:srgbClr val="FFDE59">
                    <a:alpha val="100000"/>
                  </a:srgbClr>
                </a:gs>
              </a:gsLst>
              <a:lin ang="0"/>
            </a:gradFill>
          </p:spPr>
        </p:sp>
        <p:sp>
          <p:nvSpPr>
            <p:cNvPr id="9" name="TextBox 9"/>
            <p:cNvSpPr txBox="1"/>
            <p:nvPr/>
          </p:nvSpPr>
          <p:spPr>
            <a:xfrm>
              <a:off x="177800" y="-57150"/>
              <a:ext cx="2893475" cy="463550"/>
            </a:xfrm>
            <a:prstGeom prst="rect">
              <a:avLst/>
            </a:prstGeom>
          </p:spPr>
          <p:txBody>
            <a:bodyPr lIns="50800" tIns="50800" rIns="50800" bIns="50800" rtlCol="0" anchor="ctr"/>
            <a:lstStyle/>
            <a:p>
              <a:pPr algn="ctr">
                <a:lnSpc>
                  <a:spcPts val="3640"/>
                </a:lnSpc>
              </a:pPr>
              <a:endParaRPr/>
            </a:p>
          </p:txBody>
        </p:sp>
      </p:grpSp>
      <p:grpSp>
        <p:nvGrpSpPr>
          <p:cNvPr id="10" name="Group 10"/>
          <p:cNvGrpSpPr/>
          <p:nvPr/>
        </p:nvGrpSpPr>
        <p:grpSpPr>
          <a:xfrm>
            <a:off x="9733360" y="4258341"/>
            <a:ext cx="8441530" cy="1319464"/>
            <a:chOff x="0" y="0"/>
            <a:chExt cx="2169938" cy="339175"/>
          </a:xfrm>
        </p:grpSpPr>
        <p:sp>
          <p:nvSpPr>
            <p:cNvPr id="11" name="Freeform 11"/>
            <p:cNvSpPr/>
            <p:nvPr/>
          </p:nvSpPr>
          <p:spPr>
            <a:xfrm>
              <a:off x="0" y="0"/>
              <a:ext cx="2169938" cy="339175"/>
            </a:xfrm>
            <a:custGeom>
              <a:avLst/>
              <a:gdLst/>
              <a:ahLst/>
              <a:cxnLst/>
              <a:rect l="l" t="t" r="r" b="b"/>
              <a:pathLst>
                <a:path w="2169938" h="339175">
                  <a:moveTo>
                    <a:pt x="0" y="0"/>
                  </a:moveTo>
                  <a:lnTo>
                    <a:pt x="1966738" y="0"/>
                  </a:lnTo>
                  <a:lnTo>
                    <a:pt x="2169938" y="169587"/>
                  </a:lnTo>
                  <a:lnTo>
                    <a:pt x="1966738" y="339175"/>
                  </a:lnTo>
                  <a:lnTo>
                    <a:pt x="0" y="339175"/>
                  </a:lnTo>
                  <a:lnTo>
                    <a:pt x="203200" y="169587"/>
                  </a:lnTo>
                  <a:lnTo>
                    <a:pt x="0" y="0"/>
                  </a:lnTo>
                  <a:close/>
                </a:path>
              </a:pathLst>
            </a:custGeom>
            <a:gradFill rotWithShape="1">
              <a:gsLst>
                <a:gs pos="0">
                  <a:srgbClr val="8C52FF">
                    <a:alpha val="100000"/>
                  </a:srgbClr>
                </a:gs>
                <a:gs pos="100000">
                  <a:srgbClr val="00BF63">
                    <a:alpha val="100000"/>
                  </a:srgbClr>
                </a:gs>
              </a:gsLst>
              <a:lin ang="0"/>
            </a:gradFill>
          </p:spPr>
        </p:sp>
        <p:sp>
          <p:nvSpPr>
            <p:cNvPr id="12" name="TextBox 12"/>
            <p:cNvSpPr txBox="1"/>
            <p:nvPr/>
          </p:nvSpPr>
          <p:spPr>
            <a:xfrm>
              <a:off x="177800" y="-57150"/>
              <a:ext cx="1915938" cy="396325"/>
            </a:xfrm>
            <a:prstGeom prst="rect">
              <a:avLst/>
            </a:prstGeom>
          </p:spPr>
          <p:txBody>
            <a:bodyPr lIns="50800" tIns="50800" rIns="50800" bIns="50800" rtlCol="0" anchor="ctr"/>
            <a:lstStyle/>
            <a:p>
              <a:pPr algn="ctr">
                <a:lnSpc>
                  <a:spcPts val="3640"/>
                </a:lnSpc>
              </a:pPr>
              <a:endParaRPr/>
            </a:p>
          </p:txBody>
        </p:sp>
      </p:grpSp>
      <p:grpSp>
        <p:nvGrpSpPr>
          <p:cNvPr id="13" name="Group 13"/>
          <p:cNvGrpSpPr/>
          <p:nvPr/>
        </p:nvGrpSpPr>
        <p:grpSpPr>
          <a:xfrm>
            <a:off x="726157" y="4117407"/>
            <a:ext cx="8209360" cy="1460397"/>
            <a:chOff x="0" y="0"/>
            <a:chExt cx="2284504" cy="406400"/>
          </a:xfrm>
        </p:grpSpPr>
        <p:sp>
          <p:nvSpPr>
            <p:cNvPr id="14" name="Freeform 14"/>
            <p:cNvSpPr/>
            <p:nvPr/>
          </p:nvSpPr>
          <p:spPr>
            <a:xfrm>
              <a:off x="0" y="0"/>
              <a:ext cx="2284504" cy="406400"/>
            </a:xfrm>
            <a:custGeom>
              <a:avLst/>
              <a:gdLst/>
              <a:ahLst/>
              <a:cxnLst/>
              <a:rect l="l" t="t" r="r" b="b"/>
              <a:pathLst>
                <a:path w="2284504" h="406400">
                  <a:moveTo>
                    <a:pt x="0" y="0"/>
                  </a:moveTo>
                  <a:lnTo>
                    <a:pt x="2081304" y="0"/>
                  </a:lnTo>
                  <a:lnTo>
                    <a:pt x="2284504" y="203200"/>
                  </a:lnTo>
                  <a:lnTo>
                    <a:pt x="2081304" y="406400"/>
                  </a:lnTo>
                  <a:lnTo>
                    <a:pt x="0" y="406400"/>
                  </a:lnTo>
                  <a:lnTo>
                    <a:pt x="203200" y="203200"/>
                  </a:lnTo>
                  <a:lnTo>
                    <a:pt x="0" y="0"/>
                  </a:lnTo>
                  <a:close/>
                </a:path>
              </a:pathLst>
            </a:custGeom>
            <a:gradFill rotWithShape="1">
              <a:gsLst>
                <a:gs pos="0">
                  <a:srgbClr val="0097B2">
                    <a:alpha val="100000"/>
                  </a:srgbClr>
                </a:gs>
                <a:gs pos="100000">
                  <a:srgbClr val="7ED957">
                    <a:alpha val="100000"/>
                  </a:srgbClr>
                </a:gs>
              </a:gsLst>
              <a:lin ang="0"/>
            </a:gradFill>
          </p:spPr>
        </p:sp>
        <p:sp>
          <p:nvSpPr>
            <p:cNvPr id="15" name="TextBox 15"/>
            <p:cNvSpPr txBox="1"/>
            <p:nvPr/>
          </p:nvSpPr>
          <p:spPr>
            <a:xfrm>
              <a:off x="177800" y="-57150"/>
              <a:ext cx="2030504" cy="463550"/>
            </a:xfrm>
            <a:prstGeom prst="rect">
              <a:avLst/>
            </a:prstGeom>
          </p:spPr>
          <p:txBody>
            <a:bodyPr lIns="50800" tIns="50800" rIns="50800" bIns="50800" rtlCol="0" anchor="ctr"/>
            <a:lstStyle/>
            <a:p>
              <a:pPr algn="ctr">
                <a:lnSpc>
                  <a:spcPts val="3640"/>
                </a:lnSpc>
              </a:pPr>
              <a:endParaRPr/>
            </a:p>
          </p:txBody>
        </p:sp>
      </p:grpSp>
      <p:grpSp>
        <p:nvGrpSpPr>
          <p:cNvPr id="16" name="Group 16"/>
          <p:cNvGrpSpPr/>
          <p:nvPr/>
        </p:nvGrpSpPr>
        <p:grpSpPr>
          <a:xfrm>
            <a:off x="3792679" y="6511255"/>
            <a:ext cx="10658232" cy="1362387"/>
            <a:chOff x="0" y="0"/>
            <a:chExt cx="3179350" cy="406400"/>
          </a:xfrm>
        </p:grpSpPr>
        <p:sp>
          <p:nvSpPr>
            <p:cNvPr id="17" name="Freeform 17"/>
            <p:cNvSpPr/>
            <p:nvPr/>
          </p:nvSpPr>
          <p:spPr>
            <a:xfrm>
              <a:off x="0" y="0"/>
              <a:ext cx="3179350" cy="406400"/>
            </a:xfrm>
            <a:custGeom>
              <a:avLst/>
              <a:gdLst/>
              <a:ahLst/>
              <a:cxnLst/>
              <a:rect l="l" t="t" r="r" b="b"/>
              <a:pathLst>
                <a:path w="3179350" h="406400">
                  <a:moveTo>
                    <a:pt x="0" y="0"/>
                  </a:moveTo>
                  <a:lnTo>
                    <a:pt x="2976150" y="0"/>
                  </a:lnTo>
                  <a:lnTo>
                    <a:pt x="3179350" y="203200"/>
                  </a:lnTo>
                  <a:lnTo>
                    <a:pt x="2976150" y="406400"/>
                  </a:lnTo>
                  <a:lnTo>
                    <a:pt x="0" y="406400"/>
                  </a:lnTo>
                  <a:lnTo>
                    <a:pt x="203200" y="203200"/>
                  </a:lnTo>
                  <a:lnTo>
                    <a:pt x="0" y="0"/>
                  </a:lnTo>
                  <a:close/>
                </a:path>
              </a:pathLst>
            </a:custGeom>
            <a:gradFill rotWithShape="1">
              <a:gsLst>
                <a:gs pos="0">
                  <a:srgbClr val="FF5757">
                    <a:alpha val="100000"/>
                  </a:srgbClr>
                </a:gs>
                <a:gs pos="100000">
                  <a:srgbClr val="8C52FF">
                    <a:alpha val="100000"/>
                  </a:srgbClr>
                </a:gs>
              </a:gsLst>
              <a:lin ang="0"/>
            </a:gradFill>
          </p:spPr>
        </p:sp>
        <p:sp>
          <p:nvSpPr>
            <p:cNvPr id="18" name="TextBox 18"/>
            <p:cNvSpPr txBox="1"/>
            <p:nvPr/>
          </p:nvSpPr>
          <p:spPr>
            <a:xfrm>
              <a:off x="177800" y="-57150"/>
              <a:ext cx="2925350" cy="463550"/>
            </a:xfrm>
            <a:prstGeom prst="rect">
              <a:avLst/>
            </a:prstGeom>
          </p:spPr>
          <p:txBody>
            <a:bodyPr lIns="50800" tIns="50800" rIns="50800" bIns="50800" rtlCol="0" anchor="ctr"/>
            <a:lstStyle/>
            <a:p>
              <a:pPr algn="ctr">
                <a:lnSpc>
                  <a:spcPts val="3640"/>
                </a:lnSpc>
              </a:pPr>
              <a:endParaRPr/>
            </a:p>
          </p:txBody>
        </p:sp>
      </p:grpSp>
      <p:sp>
        <p:nvSpPr>
          <p:cNvPr id="19" name="Freeform 19"/>
          <p:cNvSpPr/>
          <p:nvPr/>
        </p:nvSpPr>
        <p:spPr>
          <a:xfrm>
            <a:off x="14453545" y="2342683"/>
            <a:ext cx="1609766" cy="911554"/>
          </a:xfrm>
          <a:custGeom>
            <a:avLst/>
            <a:gdLst/>
            <a:ahLst/>
            <a:cxnLst/>
            <a:rect l="l" t="t" r="r" b="b"/>
            <a:pathLst>
              <a:path w="1609766" h="911554">
                <a:moveTo>
                  <a:pt x="0" y="0"/>
                </a:moveTo>
                <a:lnTo>
                  <a:pt x="1609766" y="0"/>
                </a:lnTo>
                <a:lnTo>
                  <a:pt x="1609766" y="911554"/>
                </a:lnTo>
                <a:lnTo>
                  <a:pt x="0" y="911554"/>
                </a:lnTo>
                <a:lnTo>
                  <a:pt x="0" y="0"/>
                </a:lnTo>
                <a:close/>
              </a:path>
            </a:pathLst>
          </a:custGeom>
          <a:blipFill>
            <a:blip r:embed="rId4"/>
            <a:stretch>
              <a:fillRect/>
            </a:stretch>
          </a:blipFill>
        </p:spPr>
      </p:sp>
      <p:sp>
        <p:nvSpPr>
          <p:cNvPr id="20" name="Freeform 20"/>
          <p:cNvSpPr/>
          <p:nvPr/>
        </p:nvSpPr>
        <p:spPr>
          <a:xfrm>
            <a:off x="-78726" y="4462295"/>
            <a:ext cx="1609766" cy="911554"/>
          </a:xfrm>
          <a:custGeom>
            <a:avLst/>
            <a:gdLst/>
            <a:ahLst/>
            <a:cxnLst/>
            <a:rect l="l" t="t" r="r" b="b"/>
            <a:pathLst>
              <a:path w="1609766" h="911554">
                <a:moveTo>
                  <a:pt x="0" y="0"/>
                </a:moveTo>
                <a:lnTo>
                  <a:pt x="1609766" y="0"/>
                </a:lnTo>
                <a:lnTo>
                  <a:pt x="1609766" y="911555"/>
                </a:lnTo>
                <a:lnTo>
                  <a:pt x="0" y="911555"/>
                </a:lnTo>
                <a:lnTo>
                  <a:pt x="0" y="0"/>
                </a:lnTo>
                <a:close/>
              </a:path>
            </a:pathLst>
          </a:custGeom>
          <a:blipFill>
            <a:blip r:embed="rId4"/>
            <a:stretch>
              <a:fillRect/>
            </a:stretch>
          </a:blipFill>
        </p:spPr>
      </p:sp>
      <p:sp>
        <p:nvSpPr>
          <p:cNvPr id="21" name="Freeform 21"/>
          <p:cNvSpPr/>
          <p:nvPr/>
        </p:nvSpPr>
        <p:spPr>
          <a:xfrm>
            <a:off x="9040292" y="4399550"/>
            <a:ext cx="1609766" cy="911554"/>
          </a:xfrm>
          <a:custGeom>
            <a:avLst/>
            <a:gdLst/>
            <a:ahLst/>
            <a:cxnLst/>
            <a:rect l="l" t="t" r="r" b="b"/>
            <a:pathLst>
              <a:path w="1609766" h="911554">
                <a:moveTo>
                  <a:pt x="0" y="0"/>
                </a:moveTo>
                <a:lnTo>
                  <a:pt x="1609766" y="0"/>
                </a:lnTo>
                <a:lnTo>
                  <a:pt x="1609766" y="911555"/>
                </a:lnTo>
                <a:lnTo>
                  <a:pt x="0" y="911555"/>
                </a:lnTo>
                <a:lnTo>
                  <a:pt x="0" y="0"/>
                </a:lnTo>
                <a:close/>
              </a:path>
            </a:pathLst>
          </a:custGeom>
          <a:blipFill>
            <a:blip r:embed="rId4"/>
            <a:stretch>
              <a:fillRect/>
            </a:stretch>
          </a:blipFill>
        </p:spPr>
      </p:sp>
      <p:sp>
        <p:nvSpPr>
          <p:cNvPr id="22" name="Freeform 22"/>
          <p:cNvSpPr/>
          <p:nvPr/>
        </p:nvSpPr>
        <p:spPr>
          <a:xfrm>
            <a:off x="14453545" y="6736671"/>
            <a:ext cx="1609766" cy="911554"/>
          </a:xfrm>
          <a:custGeom>
            <a:avLst/>
            <a:gdLst/>
            <a:ahLst/>
            <a:cxnLst/>
            <a:rect l="l" t="t" r="r" b="b"/>
            <a:pathLst>
              <a:path w="1609766" h="911554">
                <a:moveTo>
                  <a:pt x="0" y="0"/>
                </a:moveTo>
                <a:lnTo>
                  <a:pt x="1609766" y="0"/>
                </a:lnTo>
                <a:lnTo>
                  <a:pt x="1609766" y="911554"/>
                </a:lnTo>
                <a:lnTo>
                  <a:pt x="0" y="911554"/>
                </a:lnTo>
                <a:lnTo>
                  <a:pt x="0" y="0"/>
                </a:lnTo>
                <a:close/>
              </a:path>
            </a:pathLst>
          </a:custGeom>
          <a:blipFill>
            <a:blip r:embed="rId4"/>
            <a:stretch>
              <a:fillRect/>
            </a:stretch>
          </a:blipFill>
        </p:spPr>
      </p:sp>
      <p:sp>
        <p:nvSpPr>
          <p:cNvPr id="23" name="TextBox 23"/>
          <p:cNvSpPr txBox="1"/>
          <p:nvPr/>
        </p:nvSpPr>
        <p:spPr>
          <a:xfrm>
            <a:off x="14217675" y="0"/>
            <a:ext cx="4070325" cy="738506"/>
          </a:xfrm>
          <a:prstGeom prst="rect">
            <a:avLst/>
          </a:prstGeom>
        </p:spPr>
        <p:txBody>
          <a:bodyPr lIns="0" tIns="0" rIns="0" bIns="0" rtlCol="0" anchor="t">
            <a:spAutoFit/>
          </a:bodyPr>
          <a:lstStyle/>
          <a:p>
            <a:pPr algn="ctr">
              <a:lnSpc>
                <a:spcPts val="6019"/>
              </a:lnSpc>
              <a:spcBef>
                <a:spcPct val="0"/>
              </a:spcBef>
            </a:pPr>
            <a:r>
              <a:rPr lang="en-US" sz="4299">
                <a:solidFill>
                  <a:srgbClr val="3AB260"/>
                </a:solidFill>
                <a:latin typeface="Canva Sans Bold"/>
              </a:rPr>
              <a:t> Completion </a:t>
            </a:r>
          </a:p>
        </p:txBody>
      </p:sp>
      <p:sp>
        <p:nvSpPr>
          <p:cNvPr id="24" name="TextBox 24"/>
          <p:cNvSpPr txBox="1"/>
          <p:nvPr/>
        </p:nvSpPr>
        <p:spPr>
          <a:xfrm>
            <a:off x="7974042" y="642620"/>
            <a:ext cx="10313958" cy="695960"/>
          </a:xfrm>
          <a:prstGeom prst="rect">
            <a:avLst/>
          </a:prstGeom>
        </p:spPr>
        <p:txBody>
          <a:bodyPr lIns="0" tIns="0" rIns="0" bIns="0" rtlCol="0" anchor="t">
            <a:spAutoFit/>
          </a:bodyPr>
          <a:lstStyle/>
          <a:p>
            <a:pPr algn="ctr">
              <a:lnSpc>
                <a:spcPts val="5740"/>
              </a:lnSpc>
              <a:spcBef>
                <a:spcPct val="0"/>
              </a:spcBef>
            </a:pPr>
            <a:r>
              <a:rPr lang="en-US" sz="4100">
                <a:solidFill>
                  <a:srgbClr val="65A64A"/>
                </a:solidFill>
                <a:latin typeface="Canva Sans Bold"/>
              </a:rPr>
              <a:t>Summary of Sub Objective Achievement</a:t>
            </a:r>
          </a:p>
        </p:txBody>
      </p:sp>
      <p:sp>
        <p:nvSpPr>
          <p:cNvPr id="25" name="TextBox 25"/>
          <p:cNvSpPr txBox="1"/>
          <p:nvPr/>
        </p:nvSpPr>
        <p:spPr>
          <a:xfrm>
            <a:off x="5405480" y="6939718"/>
            <a:ext cx="7402576"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Goal Tracking and Emotional Growth Platform </a:t>
            </a:r>
          </a:p>
        </p:txBody>
      </p:sp>
      <p:sp>
        <p:nvSpPr>
          <p:cNvPr id="26" name="TextBox 26"/>
          <p:cNvSpPr txBox="1"/>
          <p:nvPr/>
        </p:nvSpPr>
        <p:spPr>
          <a:xfrm>
            <a:off x="2034459" y="4594876"/>
            <a:ext cx="4912816"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Train that model using dataset</a:t>
            </a:r>
          </a:p>
        </p:txBody>
      </p:sp>
      <p:sp>
        <p:nvSpPr>
          <p:cNvPr id="27" name="TextBox 27"/>
          <p:cNvSpPr txBox="1"/>
          <p:nvPr/>
        </p:nvSpPr>
        <p:spPr>
          <a:xfrm>
            <a:off x="11216333" y="4587702"/>
            <a:ext cx="6002685"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Develop Emotion Recognition Model.</a:t>
            </a:r>
          </a:p>
        </p:txBody>
      </p:sp>
      <p:sp>
        <p:nvSpPr>
          <p:cNvPr id="28" name="TextBox 28"/>
          <p:cNvSpPr txBox="1"/>
          <p:nvPr/>
        </p:nvSpPr>
        <p:spPr>
          <a:xfrm>
            <a:off x="5272529" y="2560077"/>
            <a:ext cx="753552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Implement system to gather video call feed</a:t>
            </a:r>
          </a:p>
        </p:txBody>
      </p:sp>
      <p:grpSp>
        <p:nvGrpSpPr>
          <p:cNvPr id="29" name="Group 29"/>
          <p:cNvGrpSpPr/>
          <p:nvPr/>
        </p:nvGrpSpPr>
        <p:grpSpPr>
          <a:xfrm>
            <a:off x="1028700" y="157614"/>
            <a:ext cx="1690477" cy="1967101"/>
            <a:chOff x="0" y="0"/>
            <a:chExt cx="2253970" cy="2622801"/>
          </a:xfrm>
        </p:grpSpPr>
        <p:grpSp>
          <p:nvGrpSpPr>
            <p:cNvPr id="30" name="Group 30"/>
            <p:cNvGrpSpPr/>
            <p:nvPr/>
          </p:nvGrpSpPr>
          <p:grpSpPr>
            <a:xfrm>
              <a:off x="0" y="0"/>
              <a:ext cx="2253970" cy="2622801"/>
              <a:chOff x="0" y="0"/>
              <a:chExt cx="698500" cy="812800"/>
            </a:xfrm>
          </p:grpSpPr>
          <p:sp>
            <p:nvSpPr>
              <p:cNvPr id="31" name="Freeform 3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9F60E2">
                      <a:alpha val="100000"/>
                    </a:srgbClr>
                  </a:gs>
                  <a:gs pos="100000">
                    <a:srgbClr val="FF94F1">
                      <a:alpha val="100000"/>
                    </a:srgbClr>
                  </a:gs>
                </a:gsLst>
                <a:lin ang="0"/>
              </a:gradFill>
            </p:spPr>
          </p:sp>
          <p:sp>
            <p:nvSpPr>
              <p:cNvPr id="32" name="TextBox 32"/>
              <p:cNvSpPr txBox="1"/>
              <p:nvPr/>
            </p:nvSpPr>
            <p:spPr>
              <a:xfrm>
                <a:off x="0" y="82550"/>
                <a:ext cx="698500" cy="590550"/>
              </a:xfrm>
              <a:prstGeom prst="rect">
                <a:avLst/>
              </a:prstGeom>
            </p:spPr>
            <p:txBody>
              <a:bodyPr lIns="50800" tIns="50800" rIns="50800" bIns="50800" rtlCol="0" anchor="ctr"/>
              <a:lstStyle/>
              <a:p>
                <a:pPr algn="ctr">
                  <a:lnSpc>
                    <a:spcPts val="3640"/>
                  </a:lnSpc>
                </a:pPr>
                <a:endParaRPr/>
              </a:p>
            </p:txBody>
          </p:sp>
        </p:grpSp>
        <p:sp>
          <p:nvSpPr>
            <p:cNvPr id="33" name="TextBox 33"/>
            <p:cNvSpPr txBox="1"/>
            <p:nvPr/>
          </p:nvSpPr>
          <p:spPr>
            <a:xfrm>
              <a:off x="182919" y="833034"/>
              <a:ext cx="1888133" cy="880534"/>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Canva Sans Bold"/>
                </a:rPr>
                <a:t>100%</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sp>
        <p:nvSpPr>
          <p:cNvPr id="2" name="TextBox 2"/>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3" name="TextBox 3"/>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4" name="TextBox 4"/>
          <p:cNvSpPr txBox="1"/>
          <p:nvPr/>
        </p:nvSpPr>
        <p:spPr>
          <a:xfrm>
            <a:off x="3038244" y="609600"/>
            <a:ext cx="12221036" cy="819150"/>
          </a:xfrm>
          <a:prstGeom prst="rect">
            <a:avLst/>
          </a:prstGeom>
        </p:spPr>
        <p:txBody>
          <a:bodyPr lIns="0" tIns="0" rIns="0" bIns="0" rtlCol="0" anchor="t">
            <a:spAutoFit/>
          </a:bodyPr>
          <a:lstStyle/>
          <a:p>
            <a:pPr algn="l">
              <a:lnSpc>
                <a:spcPts val="6369"/>
              </a:lnSpc>
            </a:pPr>
            <a:r>
              <a:rPr lang="en-US" sz="5307">
                <a:solidFill>
                  <a:srgbClr val="3AB260"/>
                </a:solidFill>
                <a:latin typeface="Arimo Bold"/>
              </a:rPr>
              <a:t>OVERALL PROJECT INTRODUCTION </a:t>
            </a:r>
          </a:p>
        </p:txBody>
      </p:sp>
      <p:sp>
        <p:nvSpPr>
          <p:cNvPr id="5" name="TextBox 5"/>
          <p:cNvSpPr txBox="1"/>
          <p:nvPr/>
        </p:nvSpPr>
        <p:spPr>
          <a:xfrm>
            <a:off x="5066815" y="1907699"/>
            <a:ext cx="10503096"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BFB"/>
                </a:solidFill>
                <a:latin typeface="Canva Sans"/>
              </a:rPr>
              <a:t>Relationship breakdown is a prevalent issue globally .</a:t>
            </a:r>
          </a:p>
        </p:txBody>
      </p:sp>
      <p:sp>
        <p:nvSpPr>
          <p:cNvPr id="6" name="TextBox 6"/>
          <p:cNvSpPr txBox="1"/>
          <p:nvPr/>
        </p:nvSpPr>
        <p:spPr>
          <a:xfrm>
            <a:off x="6179020" y="3564414"/>
            <a:ext cx="10503096"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BFB"/>
                </a:solidFill>
                <a:latin typeface="Canva Sans"/>
              </a:rPr>
              <a:t>According to the WHO, around 280 million people worldwide suffer from depression.</a:t>
            </a:r>
          </a:p>
        </p:txBody>
      </p:sp>
      <p:sp>
        <p:nvSpPr>
          <p:cNvPr id="7" name="TextBox 7"/>
          <p:cNvSpPr txBox="1"/>
          <p:nvPr/>
        </p:nvSpPr>
        <p:spPr>
          <a:xfrm>
            <a:off x="7114427" y="5427132"/>
            <a:ext cx="9567689"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BFB"/>
                </a:solidFill>
                <a:latin typeface="Canva Sans"/>
              </a:rPr>
              <a:t>The high incidence of severe emotional distress. </a:t>
            </a:r>
          </a:p>
        </p:txBody>
      </p:sp>
      <p:sp>
        <p:nvSpPr>
          <p:cNvPr id="8" name="TextBox 8"/>
          <p:cNvSpPr txBox="1"/>
          <p:nvPr/>
        </p:nvSpPr>
        <p:spPr>
          <a:xfrm>
            <a:off x="5971228" y="7083848"/>
            <a:ext cx="12503115" cy="17805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BFB"/>
                </a:solidFill>
                <a:latin typeface="Canva Sans"/>
              </a:rPr>
              <a:t>Our research aims to address these challenges by introducing a emotion recognition and sentiment analysis for relationship improvment.</a:t>
            </a:r>
          </a:p>
        </p:txBody>
      </p:sp>
      <p:sp>
        <p:nvSpPr>
          <p:cNvPr id="9" name="Freeform 9"/>
          <p:cNvSpPr/>
          <p:nvPr/>
        </p:nvSpPr>
        <p:spPr>
          <a:xfrm>
            <a:off x="481342" y="1802872"/>
            <a:ext cx="4009601" cy="2687059"/>
          </a:xfrm>
          <a:custGeom>
            <a:avLst/>
            <a:gdLst/>
            <a:ahLst/>
            <a:cxnLst/>
            <a:rect l="l" t="t" r="r" b="b"/>
            <a:pathLst>
              <a:path w="4009601" h="2687059">
                <a:moveTo>
                  <a:pt x="0" y="0"/>
                </a:moveTo>
                <a:lnTo>
                  <a:pt x="4009601" y="0"/>
                </a:lnTo>
                <a:lnTo>
                  <a:pt x="4009601" y="2687059"/>
                </a:lnTo>
                <a:lnTo>
                  <a:pt x="0" y="2687059"/>
                </a:lnTo>
                <a:lnTo>
                  <a:pt x="0" y="0"/>
                </a:lnTo>
                <a:close/>
              </a:path>
            </a:pathLst>
          </a:custGeom>
          <a:blipFill>
            <a:blip r:embed="rId2"/>
            <a:stretch>
              <a:fillRect l="-1175" t="-1792" r="-1175"/>
            </a:stretch>
          </a:blipFill>
        </p:spPr>
      </p:sp>
      <p:sp>
        <p:nvSpPr>
          <p:cNvPr id="10" name="Freeform 10"/>
          <p:cNvSpPr/>
          <p:nvPr/>
        </p:nvSpPr>
        <p:spPr>
          <a:xfrm>
            <a:off x="1028700" y="4747577"/>
            <a:ext cx="4359693" cy="2905002"/>
          </a:xfrm>
          <a:custGeom>
            <a:avLst/>
            <a:gdLst/>
            <a:ahLst/>
            <a:cxnLst/>
            <a:rect l="l" t="t" r="r" b="b"/>
            <a:pathLst>
              <a:path w="4359693" h="2905002">
                <a:moveTo>
                  <a:pt x="0" y="0"/>
                </a:moveTo>
                <a:lnTo>
                  <a:pt x="4359693" y="0"/>
                </a:lnTo>
                <a:lnTo>
                  <a:pt x="4359693" y="2905002"/>
                </a:lnTo>
                <a:lnTo>
                  <a:pt x="0" y="2905002"/>
                </a:lnTo>
                <a:lnTo>
                  <a:pt x="0" y="0"/>
                </a:lnTo>
                <a:close/>
              </a:path>
            </a:pathLst>
          </a:custGeom>
          <a:blipFill>
            <a:blip r:embed="rId3"/>
            <a:stretch>
              <a:fillRect r="-1336" b="-1387"/>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11543358" y="0"/>
            <a:ext cx="6744642" cy="10572092"/>
            <a:chOff x="0" y="0"/>
            <a:chExt cx="1044921" cy="1637894"/>
          </a:xfrm>
        </p:grpSpPr>
        <p:sp>
          <p:nvSpPr>
            <p:cNvPr id="3" name="Freeform 3"/>
            <p:cNvSpPr/>
            <p:nvPr/>
          </p:nvSpPr>
          <p:spPr>
            <a:xfrm>
              <a:off x="0" y="0"/>
              <a:ext cx="1044921" cy="1637894"/>
            </a:xfrm>
            <a:custGeom>
              <a:avLst/>
              <a:gdLst/>
              <a:ahLst/>
              <a:cxnLst/>
              <a:rect l="l" t="t" r="r" b="b"/>
              <a:pathLst>
                <a:path w="1044921" h="1637894">
                  <a:moveTo>
                    <a:pt x="26401" y="0"/>
                  </a:moveTo>
                  <a:lnTo>
                    <a:pt x="1018521" y="0"/>
                  </a:lnTo>
                  <a:cubicBezTo>
                    <a:pt x="1033101" y="0"/>
                    <a:pt x="1044921" y="11820"/>
                    <a:pt x="1044921" y="26401"/>
                  </a:cubicBezTo>
                  <a:lnTo>
                    <a:pt x="1044921" y="1611493"/>
                  </a:lnTo>
                  <a:cubicBezTo>
                    <a:pt x="1044921" y="1618495"/>
                    <a:pt x="1042140" y="1625210"/>
                    <a:pt x="1037189" y="1630161"/>
                  </a:cubicBezTo>
                  <a:cubicBezTo>
                    <a:pt x="1032238" y="1635112"/>
                    <a:pt x="1025523" y="1637894"/>
                    <a:pt x="1018521" y="1637894"/>
                  </a:cubicBezTo>
                  <a:lnTo>
                    <a:pt x="26401" y="1637894"/>
                  </a:lnTo>
                  <a:cubicBezTo>
                    <a:pt x="19399" y="1637894"/>
                    <a:pt x="12684" y="1635112"/>
                    <a:pt x="7733" y="1630161"/>
                  </a:cubicBezTo>
                  <a:cubicBezTo>
                    <a:pt x="2782" y="1625210"/>
                    <a:pt x="0" y="1618495"/>
                    <a:pt x="0" y="1611493"/>
                  </a:cubicBezTo>
                  <a:lnTo>
                    <a:pt x="0" y="26401"/>
                  </a:lnTo>
                  <a:cubicBezTo>
                    <a:pt x="0" y="19399"/>
                    <a:pt x="2782" y="12684"/>
                    <a:pt x="7733" y="7733"/>
                  </a:cubicBezTo>
                  <a:cubicBezTo>
                    <a:pt x="12684" y="2782"/>
                    <a:pt x="19399" y="0"/>
                    <a:pt x="26401" y="0"/>
                  </a:cubicBezTo>
                  <a:close/>
                </a:path>
              </a:pathLst>
            </a:custGeom>
            <a:blipFill>
              <a:blip r:embed="rId2"/>
              <a:stretch>
                <a:fillRect l="-28446" r="-28446"/>
              </a:stretch>
            </a:blipFill>
          </p:spPr>
        </p:sp>
      </p:grpSp>
      <p:sp>
        <p:nvSpPr>
          <p:cNvPr id="4" name="TextBox 4"/>
          <p:cNvSpPr txBox="1"/>
          <p:nvPr/>
        </p:nvSpPr>
        <p:spPr>
          <a:xfrm>
            <a:off x="609106" y="6009302"/>
            <a:ext cx="6011529" cy="1651635"/>
          </a:xfrm>
          <a:prstGeom prst="rect">
            <a:avLst/>
          </a:prstGeom>
        </p:spPr>
        <p:txBody>
          <a:bodyPr lIns="0" tIns="0" rIns="0" bIns="0" rtlCol="0" anchor="t">
            <a:spAutoFit/>
          </a:bodyPr>
          <a:lstStyle/>
          <a:p>
            <a:pPr algn="l">
              <a:lnSpc>
                <a:spcPts val="13439"/>
              </a:lnSpc>
              <a:spcBef>
                <a:spcPct val="0"/>
              </a:spcBef>
            </a:pPr>
            <a:r>
              <a:rPr lang="en-US" sz="9600">
                <a:solidFill>
                  <a:srgbClr val="EDFFCC"/>
                </a:solidFill>
                <a:latin typeface="Cambria Bold"/>
              </a:rPr>
              <a:t>DAMIDU</a:t>
            </a:r>
          </a:p>
        </p:txBody>
      </p:sp>
      <p:sp>
        <p:nvSpPr>
          <p:cNvPr id="5" name="TextBox 5"/>
          <p:cNvSpPr txBox="1"/>
          <p:nvPr/>
        </p:nvSpPr>
        <p:spPr>
          <a:xfrm>
            <a:off x="671688" y="5639048"/>
            <a:ext cx="2472779" cy="589915"/>
          </a:xfrm>
          <a:prstGeom prst="rect">
            <a:avLst/>
          </a:prstGeom>
        </p:spPr>
        <p:txBody>
          <a:bodyPr lIns="0" tIns="0" rIns="0" bIns="0" rtlCol="0" anchor="t">
            <a:spAutoFit/>
          </a:bodyPr>
          <a:lstStyle/>
          <a:p>
            <a:pPr algn="l">
              <a:lnSpc>
                <a:spcPts val="4759"/>
              </a:lnSpc>
              <a:spcBef>
                <a:spcPct val="0"/>
              </a:spcBef>
            </a:pPr>
            <a:r>
              <a:rPr lang="en-US" sz="3399">
                <a:solidFill>
                  <a:srgbClr val="EDFFCC"/>
                </a:solidFill>
                <a:latin typeface="Cambria Bold"/>
              </a:rPr>
              <a:t>IT20648268</a:t>
            </a:r>
          </a:p>
        </p:txBody>
      </p:sp>
      <p:sp>
        <p:nvSpPr>
          <p:cNvPr id="6" name="TextBox 6"/>
          <p:cNvSpPr txBox="1"/>
          <p:nvPr/>
        </p:nvSpPr>
        <p:spPr>
          <a:xfrm>
            <a:off x="671688" y="7584737"/>
            <a:ext cx="3403997" cy="589915"/>
          </a:xfrm>
          <a:prstGeom prst="rect">
            <a:avLst/>
          </a:prstGeom>
        </p:spPr>
        <p:txBody>
          <a:bodyPr lIns="0" tIns="0" rIns="0" bIns="0" rtlCol="0" anchor="t">
            <a:spAutoFit/>
          </a:bodyPr>
          <a:lstStyle/>
          <a:p>
            <a:pPr algn="l">
              <a:lnSpc>
                <a:spcPts val="4759"/>
              </a:lnSpc>
              <a:spcBef>
                <a:spcPct val="0"/>
              </a:spcBef>
            </a:pPr>
            <a:r>
              <a:rPr lang="en-US" sz="3399">
                <a:solidFill>
                  <a:srgbClr val="EDFFCC"/>
                </a:solidFill>
                <a:latin typeface="Cambria Bold"/>
              </a:rPr>
              <a:t>CYBER SECURITY</a:t>
            </a:r>
          </a:p>
        </p:txBody>
      </p:sp>
      <p:sp>
        <p:nvSpPr>
          <p:cNvPr id="7" name="TextBox 7"/>
          <p:cNvSpPr txBox="1"/>
          <p:nvPr/>
        </p:nvSpPr>
        <p:spPr>
          <a:xfrm>
            <a:off x="609106" y="459116"/>
            <a:ext cx="10422194" cy="3261995"/>
          </a:xfrm>
          <a:prstGeom prst="rect">
            <a:avLst/>
          </a:prstGeom>
        </p:spPr>
        <p:txBody>
          <a:bodyPr lIns="0" tIns="0" rIns="0" bIns="0" rtlCol="0" anchor="t">
            <a:spAutoFit/>
          </a:bodyPr>
          <a:lstStyle/>
          <a:p>
            <a:pPr algn="l">
              <a:lnSpc>
                <a:spcPts val="8680"/>
              </a:lnSpc>
              <a:spcBef>
                <a:spcPct val="0"/>
              </a:spcBef>
            </a:pPr>
            <a:r>
              <a:rPr lang="en-US" sz="6200">
                <a:solidFill>
                  <a:srgbClr val="EDFFCC"/>
                </a:solidFill>
                <a:latin typeface="Cambria Bold"/>
              </a:rPr>
              <a:t>AI-ENHANCED AUDIO BASED EMOTION RECOGNITION </a:t>
            </a:r>
          </a:p>
          <a:p>
            <a:pPr algn="l">
              <a:lnSpc>
                <a:spcPts val="8680"/>
              </a:lnSpc>
              <a:spcBef>
                <a:spcPct val="0"/>
              </a:spcBef>
            </a:pPr>
            <a:endParaRPr lang="en-US" sz="6200">
              <a:solidFill>
                <a:srgbClr val="EDFFCC"/>
              </a:solidFill>
              <a:latin typeface="Cambria Bold"/>
            </a:endParaRPr>
          </a:p>
        </p:txBody>
      </p:sp>
      <p:sp>
        <p:nvSpPr>
          <p:cNvPr id="8" name="TextBox 8"/>
          <p:cNvSpPr txBox="1"/>
          <p:nvPr/>
        </p:nvSpPr>
        <p:spPr>
          <a:xfrm>
            <a:off x="5839253" y="6497972"/>
            <a:ext cx="3360241" cy="1005206"/>
          </a:xfrm>
          <a:prstGeom prst="rect">
            <a:avLst/>
          </a:prstGeom>
        </p:spPr>
        <p:txBody>
          <a:bodyPr lIns="0" tIns="0" rIns="0" bIns="0" rtlCol="0" anchor="t">
            <a:spAutoFit/>
          </a:bodyPr>
          <a:lstStyle/>
          <a:p>
            <a:pPr algn="l">
              <a:lnSpc>
                <a:spcPts val="8119"/>
              </a:lnSpc>
              <a:spcBef>
                <a:spcPct val="0"/>
              </a:spcBef>
            </a:pPr>
            <a:r>
              <a:rPr lang="en-US" sz="5799">
                <a:solidFill>
                  <a:srgbClr val="EDFFCC"/>
                </a:solidFill>
                <a:latin typeface="Cambria Bold"/>
              </a:rPr>
              <a:t>Thimesha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95D4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499600" cy="102870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02372F"/>
            </a:solidFill>
          </p:spPr>
        </p:sp>
        <p:sp>
          <p:nvSpPr>
            <p:cNvPr id="4" name="TextBox 4"/>
            <p:cNvSpPr txBox="1"/>
            <p:nvPr/>
          </p:nvSpPr>
          <p:spPr>
            <a:xfrm>
              <a:off x="0" y="-47625"/>
              <a:ext cx="2501952" cy="275695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20" y="1513871"/>
            <a:ext cx="6417963" cy="738537"/>
          </a:xfrm>
          <a:prstGeom prst="rect">
            <a:avLst/>
          </a:prstGeom>
        </p:spPr>
        <p:txBody>
          <a:bodyPr lIns="0" tIns="0" rIns="0" bIns="0" rtlCol="0" anchor="t">
            <a:spAutoFit/>
          </a:bodyPr>
          <a:lstStyle/>
          <a:p>
            <a:pPr algn="l">
              <a:lnSpc>
                <a:spcPts val="6018"/>
              </a:lnSpc>
              <a:spcBef>
                <a:spcPct val="0"/>
              </a:spcBef>
            </a:pPr>
            <a:r>
              <a:rPr lang="en-US" sz="4298">
                <a:solidFill>
                  <a:srgbClr val="FFFFFF"/>
                </a:solidFill>
                <a:latin typeface="League Spartan"/>
              </a:rPr>
              <a:t>RESEARCH QUESTION</a:t>
            </a:r>
          </a:p>
        </p:txBody>
      </p:sp>
      <p:sp>
        <p:nvSpPr>
          <p:cNvPr id="6" name="AutoShape 6"/>
          <p:cNvSpPr/>
          <p:nvPr/>
        </p:nvSpPr>
        <p:spPr>
          <a:xfrm flipV="1">
            <a:off x="1029792" y="2233059"/>
            <a:ext cx="5761990" cy="19050"/>
          </a:xfrm>
          <a:prstGeom prst="line">
            <a:avLst/>
          </a:prstGeom>
          <a:ln w="38100" cap="flat">
            <a:solidFill>
              <a:srgbClr val="FFFFFF"/>
            </a:solidFill>
            <a:prstDash val="solid"/>
            <a:headEnd type="none" w="sm" len="sm"/>
            <a:tailEnd type="none" w="sm" len="sm"/>
          </a:ln>
        </p:spPr>
      </p:sp>
      <p:grpSp>
        <p:nvGrpSpPr>
          <p:cNvPr id="7" name="Group 7"/>
          <p:cNvGrpSpPr>
            <a:grpSpLocks noChangeAspect="1"/>
          </p:cNvGrpSpPr>
          <p:nvPr/>
        </p:nvGrpSpPr>
        <p:grpSpPr>
          <a:xfrm>
            <a:off x="8567550" y="956757"/>
            <a:ext cx="7618923" cy="7868824"/>
            <a:chOff x="0" y="0"/>
            <a:chExt cx="6350000" cy="6558280"/>
          </a:xfrm>
        </p:grpSpPr>
        <p:sp>
          <p:nvSpPr>
            <p:cNvPr id="8" name="Freeform 8"/>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27600" r="-27600"/>
              </a:stretch>
            </a:blipFill>
          </p:spPr>
        </p:sp>
        <p:sp>
          <p:nvSpPr>
            <p:cNvPr id="9" name="Freeform 9"/>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id="10" name="TextBox 10"/>
          <p:cNvSpPr txBox="1"/>
          <p:nvPr/>
        </p:nvSpPr>
        <p:spPr>
          <a:xfrm>
            <a:off x="1028720" y="391129"/>
            <a:ext cx="3721080" cy="622192"/>
          </a:xfrm>
          <a:prstGeom prst="rect">
            <a:avLst/>
          </a:prstGeom>
        </p:spPr>
        <p:txBody>
          <a:bodyPr lIns="0" tIns="0" rIns="0" bIns="0" rtlCol="0" anchor="t">
            <a:spAutoFit/>
          </a:bodyPr>
          <a:lstStyle/>
          <a:p>
            <a:pPr algn="l">
              <a:lnSpc>
                <a:spcPts val="5080"/>
              </a:lnSpc>
              <a:spcBef>
                <a:spcPct val="0"/>
              </a:spcBef>
            </a:pPr>
            <a:r>
              <a:rPr lang="en-US" sz="3629">
                <a:solidFill>
                  <a:srgbClr val="FFFFFF"/>
                </a:solidFill>
                <a:latin typeface="Lato Bold"/>
              </a:rPr>
              <a:t>INTRODUCTION</a:t>
            </a:r>
          </a:p>
        </p:txBody>
      </p:sp>
      <p:sp>
        <p:nvSpPr>
          <p:cNvPr id="11" name="TextBox 11"/>
          <p:cNvSpPr txBox="1"/>
          <p:nvPr/>
        </p:nvSpPr>
        <p:spPr>
          <a:xfrm>
            <a:off x="1027608" y="3395109"/>
            <a:ext cx="7301828" cy="915035"/>
          </a:xfrm>
          <a:prstGeom prst="rect">
            <a:avLst/>
          </a:prstGeom>
        </p:spPr>
        <p:txBody>
          <a:bodyPr lIns="0" tIns="0" rIns="0" bIns="0" rtlCol="0" anchor="t">
            <a:spAutoFit/>
          </a:bodyPr>
          <a:lstStyle/>
          <a:p>
            <a:pPr algn="l">
              <a:lnSpc>
                <a:spcPts val="3640"/>
              </a:lnSpc>
              <a:spcBef>
                <a:spcPct val="0"/>
              </a:spcBef>
            </a:pPr>
            <a:r>
              <a:rPr lang="en-US" sz="2600">
                <a:solidFill>
                  <a:srgbClr val="FFFFFF"/>
                </a:solidFill>
                <a:latin typeface="Poppins Bold"/>
              </a:rPr>
              <a:t>How to identify user emotion from audio data input?</a:t>
            </a:r>
          </a:p>
        </p:txBody>
      </p:sp>
      <p:grpSp>
        <p:nvGrpSpPr>
          <p:cNvPr id="12" name="Group 12"/>
          <p:cNvGrpSpPr/>
          <p:nvPr/>
        </p:nvGrpSpPr>
        <p:grpSpPr>
          <a:xfrm>
            <a:off x="0" y="9547101"/>
            <a:ext cx="18288000" cy="812580"/>
            <a:chOff x="0" y="0"/>
            <a:chExt cx="24384000" cy="1083440"/>
          </a:xfrm>
        </p:grpSpPr>
        <p:grpSp>
          <p:nvGrpSpPr>
            <p:cNvPr id="13" name="Group 13"/>
            <p:cNvGrpSpPr/>
            <p:nvPr/>
          </p:nvGrpSpPr>
          <p:grpSpPr>
            <a:xfrm>
              <a:off x="0" y="0"/>
              <a:ext cx="24384000" cy="1008975"/>
              <a:chOff x="0" y="0"/>
              <a:chExt cx="4816593" cy="199304"/>
            </a:xfrm>
          </p:grpSpPr>
          <p:sp>
            <p:nvSpPr>
              <p:cNvPr id="14" name="Freeform 14"/>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15" name="TextBox 15"/>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16" name="TextBox 16"/>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17" name="Freeform 17"/>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3"/>
              <a:stretch>
                <a:fillRect/>
              </a:stretch>
            </a:blipFill>
          </p:spPr>
        </p:sp>
      </p:grpSp>
      <p:sp>
        <p:nvSpPr>
          <p:cNvPr id="18" name="TextBox 18"/>
          <p:cNvSpPr txBox="1"/>
          <p:nvPr/>
        </p:nvSpPr>
        <p:spPr>
          <a:xfrm>
            <a:off x="1029792" y="4824494"/>
            <a:ext cx="7300736" cy="2482850"/>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Poppins"/>
              </a:rPr>
              <a:t>Emotions, from happy to fear, color our experiences and guide our actions. Speech data, like pitch and pace, can offer clues about a speaker's emotions. CNNs can be used for speech emotion recognition by taking spectrograms (visual representations of audio) as input. The CNN extracts features from the spectrogram that correlate with emotions like anger or sadness.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7645287" y="2215162"/>
            <a:ext cx="9074474" cy="1543050"/>
            <a:chOff x="0" y="0"/>
            <a:chExt cx="2389985" cy="406400"/>
          </a:xfrm>
        </p:grpSpPr>
        <p:sp>
          <p:nvSpPr>
            <p:cNvPr id="3" name="Freeform 3"/>
            <p:cNvSpPr/>
            <p:nvPr/>
          </p:nvSpPr>
          <p:spPr>
            <a:xfrm>
              <a:off x="0" y="0"/>
              <a:ext cx="2389985" cy="406400"/>
            </a:xfrm>
            <a:custGeom>
              <a:avLst/>
              <a:gdLst/>
              <a:ahLst/>
              <a:cxnLst/>
              <a:rect l="l" t="t" r="r" b="b"/>
              <a:pathLst>
                <a:path w="2389985" h="406400">
                  <a:moveTo>
                    <a:pt x="2186785" y="0"/>
                  </a:moveTo>
                  <a:cubicBezTo>
                    <a:pt x="2299009" y="0"/>
                    <a:pt x="2389985" y="90976"/>
                    <a:pt x="2389985" y="203200"/>
                  </a:cubicBezTo>
                  <a:cubicBezTo>
                    <a:pt x="2389985" y="315424"/>
                    <a:pt x="2299009" y="406400"/>
                    <a:pt x="2186785" y="406400"/>
                  </a:cubicBezTo>
                  <a:lnTo>
                    <a:pt x="203200" y="406400"/>
                  </a:lnTo>
                  <a:cubicBezTo>
                    <a:pt x="90976" y="406400"/>
                    <a:pt x="0" y="315424"/>
                    <a:pt x="0" y="203200"/>
                  </a:cubicBezTo>
                  <a:cubicBezTo>
                    <a:pt x="0" y="90976"/>
                    <a:pt x="90976" y="0"/>
                    <a:pt x="203200" y="0"/>
                  </a:cubicBezTo>
                  <a:close/>
                </a:path>
              </a:pathLst>
            </a:custGeom>
            <a:solidFill>
              <a:srgbClr val="4D6E74"/>
            </a:solidFill>
          </p:spPr>
        </p:sp>
        <p:sp>
          <p:nvSpPr>
            <p:cNvPr id="4" name="TextBox 4"/>
            <p:cNvSpPr txBox="1"/>
            <p:nvPr/>
          </p:nvSpPr>
          <p:spPr>
            <a:xfrm>
              <a:off x="0" y="-57150"/>
              <a:ext cx="2389985" cy="463550"/>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a:off x="7643846" y="3927920"/>
            <a:ext cx="9016253" cy="1543050"/>
            <a:chOff x="0" y="0"/>
            <a:chExt cx="2374651" cy="406400"/>
          </a:xfrm>
        </p:grpSpPr>
        <p:sp>
          <p:nvSpPr>
            <p:cNvPr id="6" name="Freeform 6"/>
            <p:cNvSpPr/>
            <p:nvPr/>
          </p:nvSpPr>
          <p:spPr>
            <a:xfrm>
              <a:off x="0" y="0"/>
              <a:ext cx="2374651" cy="406400"/>
            </a:xfrm>
            <a:custGeom>
              <a:avLst/>
              <a:gdLst/>
              <a:ahLst/>
              <a:cxnLst/>
              <a:rect l="l" t="t" r="r" b="b"/>
              <a:pathLst>
                <a:path w="2374651" h="406400">
                  <a:moveTo>
                    <a:pt x="2171451" y="0"/>
                  </a:moveTo>
                  <a:cubicBezTo>
                    <a:pt x="2283675" y="0"/>
                    <a:pt x="2374651" y="90976"/>
                    <a:pt x="2374651" y="203200"/>
                  </a:cubicBezTo>
                  <a:cubicBezTo>
                    <a:pt x="2374651" y="315424"/>
                    <a:pt x="2283675" y="406400"/>
                    <a:pt x="2171451" y="406400"/>
                  </a:cubicBezTo>
                  <a:lnTo>
                    <a:pt x="203200" y="406400"/>
                  </a:lnTo>
                  <a:cubicBezTo>
                    <a:pt x="90976" y="406400"/>
                    <a:pt x="0" y="315424"/>
                    <a:pt x="0" y="203200"/>
                  </a:cubicBezTo>
                  <a:cubicBezTo>
                    <a:pt x="0" y="90976"/>
                    <a:pt x="90976" y="0"/>
                    <a:pt x="203200" y="0"/>
                  </a:cubicBezTo>
                  <a:close/>
                </a:path>
              </a:pathLst>
            </a:custGeom>
            <a:solidFill>
              <a:srgbClr val="E2B808"/>
            </a:solidFill>
          </p:spPr>
        </p:sp>
        <p:sp>
          <p:nvSpPr>
            <p:cNvPr id="7" name="TextBox 7"/>
            <p:cNvSpPr txBox="1"/>
            <p:nvPr/>
          </p:nvSpPr>
          <p:spPr>
            <a:xfrm>
              <a:off x="0" y="-57150"/>
              <a:ext cx="2374651" cy="463550"/>
            </a:xfrm>
            <a:prstGeom prst="rect">
              <a:avLst/>
            </a:prstGeom>
          </p:spPr>
          <p:txBody>
            <a:bodyPr lIns="50800" tIns="50800" rIns="50800" bIns="50800" rtlCol="0" anchor="ctr"/>
            <a:lstStyle/>
            <a:p>
              <a:pPr algn="ctr">
                <a:lnSpc>
                  <a:spcPts val="3640"/>
                </a:lnSpc>
              </a:pPr>
              <a:endParaRPr/>
            </a:p>
          </p:txBody>
        </p:sp>
      </p:grpSp>
      <p:grpSp>
        <p:nvGrpSpPr>
          <p:cNvPr id="8" name="Group 8"/>
          <p:cNvGrpSpPr/>
          <p:nvPr/>
        </p:nvGrpSpPr>
        <p:grpSpPr>
          <a:xfrm>
            <a:off x="7684458" y="5708433"/>
            <a:ext cx="9132043" cy="1543050"/>
            <a:chOff x="0" y="0"/>
            <a:chExt cx="2405147" cy="406400"/>
          </a:xfrm>
        </p:grpSpPr>
        <p:sp>
          <p:nvSpPr>
            <p:cNvPr id="9" name="Freeform 9"/>
            <p:cNvSpPr/>
            <p:nvPr/>
          </p:nvSpPr>
          <p:spPr>
            <a:xfrm>
              <a:off x="0" y="0"/>
              <a:ext cx="2405147" cy="406400"/>
            </a:xfrm>
            <a:custGeom>
              <a:avLst/>
              <a:gdLst/>
              <a:ahLst/>
              <a:cxnLst/>
              <a:rect l="l" t="t" r="r" b="b"/>
              <a:pathLst>
                <a:path w="2405147" h="406400">
                  <a:moveTo>
                    <a:pt x="2201947" y="0"/>
                  </a:moveTo>
                  <a:cubicBezTo>
                    <a:pt x="2314171" y="0"/>
                    <a:pt x="2405147" y="90976"/>
                    <a:pt x="2405147" y="203200"/>
                  </a:cubicBezTo>
                  <a:cubicBezTo>
                    <a:pt x="2405147" y="315424"/>
                    <a:pt x="2314171" y="406400"/>
                    <a:pt x="2201947" y="406400"/>
                  </a:cubicBezTo>
                  <a:lnTo>
                    <a:pt x="203200" y="406400"/>
                  </a:lnTo>
                  <a:cubicBezTo>
                    <a:pt x="90976" y="406400"/>
                    <a:pt x="0" y="315424"/>
                    <a:pt x="0" y="203200"/>
                  </a:cubicBezTo>
                  <a:cubicBezTo>
                    <a:pt x="0" y="90976"/>
                    <a:pt x="90976" y="0"/>
                    <a:pt x="203200" y="0"/>
                  </a:cubicBezTo>
                  <a:close/>
                </a:path>
              </a:pathLst>
            </a:custGeom>
            <a:solidFill>
              <a:srgbClr val="FF3131"/>
            </a:solidFill>
          </p:spPr>
        </p:sp>
        <p:sp>
          <p:nvSpPr>
            <p:cNvPr id="10" name="TextBox 10"/>
            <p:cNvSpPr txBox="1"/>
            <p:nvPr/>
          </p:nvSpPr>
          <p:spPr>
            <a:xfrm>
              <a:off x="0" y="-57150"/>
              <a:ext cx="2405147" cy="463550"/>
            </a:xfrm>
            <a:prstGeom prst="rect">
              <a:avLst/>
            </a:prstGeom>
          </p:spPr>
          <p:txBody>
            <a:bodyPr lIns="50800" tIns="50800" rIns="50800" bIns="50800" rtlCol="0" anchor="ctr"/>
            <a:lstStyle/>
            <a:p>
              <a:pPr algn="ctr">
                <a:lnSpc>
                  <a:spcPts val="3640"/>
                </a:lnSpc>
              </a:pPr>
              <a:endParaRPr/>
            </a:p>
          </p:txBody>
        </p:sp>
      </p:grpSp>
      <p:grpSp>
        <p:nvGrpSpPr>
          <p:cNvPr id="11" name="Group 11"/>
          <p:cNvGrpSpPr/>
          <p:nvPr/>
        </p:nvGrpSpPr>
        <p:grpSpPr>
          <a:xfrm>
            <a:off x="7684458" y="7422933"/>
            <a:ext cx="9238119" cy="1543050"/>
            <a:chOff x="0" y="0"/>
            <a:chExt cx="2433085" cy="406400"/>
          </a:xfrm>
        </p:grpSpPr>
        <p:sp>
          <p:nvSpPr>
            <p:cNvPr id="12" name="Freeform 12"/>
            <p:cNvSpPr/>
            <p:nvPr/>
          </p:nvSpPr>
          <p:spPr>
            <a:xfrm>
              <a:off x="0" y="0"/>
              <a:ext cx="2433085" cy="406400"/>
            </a:xfrm>
            <a:custGeom>
              <a:avLst/>
              <a:gdLst/>
              <a:ahLst/>
              <a:cxnLst/>
              <a:rect l="l" t="t" r="r" b="b"/>
              <a:pathLst>
                <a:path w="2433085" h="406400">
                  <a:moveTo>
                    <a:pt x="2229885" y="0"/>
                  </a:moveTo>
                  <a:cubicBezTo>
                    <a:pt x="2342109" y="0"/>
                    <a:pt x="2433085" y="90976"/>
                    <a:pt x="2433085" y="203200"/>
                  </a:cubicBezTo>
                  <a:cubicBezTo>
                    <a:pt x="2433085" y="315424"/>
                    <a:pt x="2342109" y="406400"/>
                    <a:pt x="2229885" y="406400"/>
                  </a:cubicBezTo>
                  <a:lnTo>
                    <a:pt x="203200" y="406400"/>
                  </a:lnTo>
                  <a:cubicBezTo>
                    <a:pt x="90976" y="406400"/>
                    <a:pt x="0" y="315424"/>
                    <a:pt x="0" y="203200"/>
                  </a:cubicBezTo>
                  <a:cubicBezTo>
                    <a:pt x="0" y="90976"/>
                    <a:pt x="90976" y="0"/>
                    <a:pt x="203200" y="0"/>
                  </a:cubicBezTo>
                  <a:close/>
                </a:path>
              </a:pathLst>
            </a:custGeom>
            <a:solidFill>
              <a:srgbClr val="D13B53"/>
            </a:solidFill>
          </p:spPr>
        </p:sp>
        <p:sp>
          <p:nvSpPr>
            <p:cNvPr id="13" name="TextBox 13"/>
            <p:cNvSpPr txBox="1"/>
            <p:nvPr/>
          </p:nvSpPr>
          <p:spPr>
            <a:xfrm>
              <a:off x="0" y="-57150"/>
              <a:ext cx="2433085" cy="463550"/>
            </a:xfrm>
            <a:prstGeom prst="rect">
              <a:avLst/>
            </a:prstGeom>
          </p:spPr>
          <p:txBody>
            <a:bodyPr lIns="50800" tIns="50800" rIns="50800" bIns="50800" rtlCol="0" anchor="ctr"/>
            <a:lstStyle/>
            <a:p>
              <a:pPr algn="ctr">
                <a:lnSpc>
                  <a:spcPts val="3640"/>
                </a:lnSpc>
              </a:pPr>
              <a:endParaRPr/>
            </a:p>
          </p:txBody>
        </p:sp>
      </p:grpSp>
      <p:grpSp>
        <p:nvGrpSpPr>
          <p:cNvPr id="14" name="Group 14"/>
          <p:cNvGrpSpPr/>
          <p:nvPr/>
        </p:nvGrpSpPr>
        <p:grpSpPr>
          <a:xfrm>
            <a:off x="5654458" y="2264124"/>
            <a:ext cx="1494088" cy="14940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17" name="Group 17"/>
          <p:cNvGrpSpPr/>
          <p:nvPr/>
        </p:nvGrpSpPr>
        <p:grpSpPr>
          <a:xfrm>
            <a:off x="5654458" y="3976882"/>
            <a:ext cx="1494088" cy="149408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20" name="Group 20"/>
          <p:cNvGrpSpPr/>
          <p:nvPr/>
        </p:nvGrpSpPr>
        <p:grpSpPr>
          <a:xfrm>
            <a:off x="5654458" y="5757395"/>
            <a:ext cx="1494088" cy="149408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23" name="Group 23"/>
          <p:cNvGrpSpPr/>
          <p:nvPr/>
        </p:nvGrpSpPr>
        <p:grpSpPr>
          <a:xfrm>
            <a:off x="5654458" y="7471895"/>
            <a:ext cx="1494088" cy="1494088"/>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26" name="Freeform 26"/>
          <p:cNvSpPr/>
          <p:nvPr/>
        </p:nvSpPr>
        <p:spPr>
          <a:xfrm>
            <a:off x="6136511" y="2506423"/>
            <a:ext cx="529982" cy="1009490"/>
          </a:xfrm>
          <a:custGeom>
            <a:avLst/>
            <a:gdLst/>
            <a:ahLst/>
            <a:cxnLst/>
            <a:rect l="l" t="t" r="r" b="b"/>
            <a:pathLst>
              <a:path w="529982" h="1009490">
                <a:moveTo>
                  <a:pt x="0" y="0"/>
                </a:moveTo>
                <a:lnTo>
                  <a:pt x="529982" y="0"/>
                </a:lnTo>
                <a:lnTo>
                  <a:pt x="529982" y="1009490"/>
                </a:lnTo>
                <a:lnTo>
                  <a:pt x="0" y="1009490"/>
                </a:lnTo>
                <a:lnTo>
                  <a:pt x="0" y="0"/>
                </a:lnTo>
                <a:close/>
              </a:path>
            </a:pathLst>
          </a:custGeom>
          <a:blipFill>
            <a:blip r:embed="rId2"/>
            <a:stretch>
              <a:fillRect/>
            </a:stretch>
          </a:blipFill>
        </p:spPr>
      </p:sp>
      <p:sp>
        <p:nvSpPr>
          <p:cNvPr id="27" name="Freeform 27"/>
          <p:cNvSpPr/>
          <p:nvPr/>
        </p:nvSpPr>
        <p:spPr>
          <a:xfrm>
            <a:off x="6043939" y="4238258"/>
            <a:ext cx="713686" cy="922373"/>
          </a:xfrm>
          <a:custGeom>
            <a:avLst/>
            <a:gdLst/>
            <a:ahLst/>
            <a:cxnLst/>
            <a:rect l="l" t="t" r="r" b="b"/>
            <a:pathLst>
              <a:path w="713686" h="922373">
                <a:moveTo>
                  <a:pt x="0" y="0"/>
                </a:moveTo>
                <a:lnTo>
                  <a:pt x="713686" y="0"/>
                </a:lnTo>
                <a:lnTo>
                  <a:pt x="713686" y="922373"/>
                </a:lnTo>
                <a:lnTo>
                  <a:pt x="0" y="922373"/>
                </a:lnTo>
                <a:lnTo>
                  <a:pt x="0" y="0"/>
                </a:lnTo>
                <a:close/>
              </a:path>
            </a:pathLst>
          </a:custGeom>
          <a:blipFill>
            <a:blip r:embed="rId3"/>
            <a:stretch>
              <a:fillRect/>
            </a:stretch>
          </a:blipFill>
        </p:spPr>
      </p:sp>
      <p:sp>
        <p:nvSpPr>
          <p:cNvPr id="28" name="Freeform 28"/>
          <p:cNvSpPr/>
          <p:nvPr/>
        </p:nvSpPr>
        <p:spPr>
          <a:xfrm>
            <a:off x="6060292" y="6056426"/>
            <a:ext cx="680979" cy="896025"/>
          </a:xfrm>
          <a:custGeom>
            <a:avLst/>
            <a:gdLst/>
            <a:ahLst/>
            <a:cxnLst/>
            <a:rect l="l" t="t" r="r" b="b"/>
            <a:pathLst>
              <a:path w="680979" h="896025">
                <a:moveTo>
                  <a:pt x="0" y="0"/>
                </a:moveTo>
                <a:lnTo>
                  <a:pt x="680979" y="0"/>
                </a:lnTo>
                <a:lnTo>
                  <a:pt x="680979" y="896025"/>
                </a:lnTo>
                <a:lnTo>
                  <a:pt x="0" y="896025"/>
                </a:lnTo>
                <a:lnTo>
                  <a:pt x="0" y="0"/>
                </a:lnTo>
                <a:close/>
              </a:path>
            </a:pathLst>
          </a:custGeom>
          <a:blipFill>
            <a:blip r:embed="rId4"/>
            <a:stretch>
              <a:fillRect/>
            </a:stretch>
          </a:blipFill>
        </p:spPr>
      </p:sp>
      <p:sp>
        <p:nvSpPr>
          <p:cNvPr id="29" name="Freeform 29"/>
          <p:cNvSpPr/>
          <p:nvPr/>
        </p:nvSpPr>
        <p:spPr>
          <a:xfrm>
            <a:off x="6025667" y="7754440"/>
            <a:ext cx="750231" cy="880036"/>
          </a:xfrm>
          <a:custGeom>
            <a:avLst/>
            <a:gdLst/>
            <a:ahLst/>
            <a:cxnLst/>
            <a:rect l="l" t="t" r="r" b="b"/>
            <a:pathLst>
              <a:path w="750231" h="880036">
                <a:moveTo>
                  <a:pt x="0" y="0"/>
                </a:moveTo>
                <a:lnTo>
                  <a:pt x="750230" y="0"/>
                </a:lnTo>
                <a:lnTo>
                  <a:pt x="750230" y="880036"/>
                </a:lnTo>
                <a:lnTo>
                  <a:pt x="0" y="880036"/>
                </a:lnTo>
                <a:lnTo>
                  <a:pt x="0" y="0"/>
                </a:lnTo>
                <a:close/>
              </a:path>
            </a:pathLst>
          </a:custGeom>
          <a:blipFill>
            <a:blip r:embed="rId5"/>
            <a:stretch>
              <a:fillRect/>
            </a:stretch>
          </a:blipFill>
        </p:spPr>
      </p:sp>
      <p:sp>
        <p:nvSpPr>
          <p:cNvPr id="30" name="Freeform 30"/>
          <p:cNvSpPr/>
          <p:nvPr/>
        </p:nvSpPr>
        <p:spPr>
          <a:xfrm>
            <a:off x="889216" y="336878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1" name="TextBox 31"/>
          <p:cNvSpPr txBox="1"/>
          <p:nvPr/>
        </p:nvSpPr>
        <p:spPr>
          <a:xfrm>
            <a:off x="9208690" y="7941728"/>
            <a:ext cx="6005888"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Goal tracking and emotional growth</a:t>
            </a:r>
          </a:p>
        </p:txBody>
      </p:sp>
      <p:sp>
        <p:nvSpPr>
          <p:cNvPr id="32" name="TextBox 32"/>
          <p:cNvSpPr txBox="1"/>
          <p:nvPr/>
        </p:nvSpPr>
        <p:spPr>
          <a:xfrm>
            <a:off x="9695565" y="6227228"/>
            <a:ext cx="4912816"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Train that model using dataset</a:t>
            </a:r>
          </a:p>
        </p:txBody>
      </p:sp>
      <p:sp>
        <p:nvSpPr>
          <p:cNvPr id="33" name="TextBox 33"/>
          <p:cNvSpPr txBox="1"/>
          <p:nvPr/>
        </p:nvSpPr>
        <p:spPr>
          <a:xfrm>
            <a:off x="8201666" y="4446715"/>
            <a:ext cx="8203704"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Develop deep learning emotion recognition model.</a:t>
            </a:r>
          </a:p>
        </p:txBody>
      </p:sp>
      <p:sp>
        <p:nvSpPr>
          <p:cNvPr id="34" name="TextBox 34"/>
          <p:cNvSpPr txBox="1"/>
          <p:nvPr/>
        </p:nvSpPr>
        <p:spPr>
          <a:xfrm>
            <a:off x="9034204" y="2758438"/>
            <a:ext cx="653862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Extract audio data from video call feed</a:t>
            </a:r>
          </a:p>
        </p:txBody>
      </p:sp>
      <p:grpSp>
        <p:nvGrpSpPr>
          <p:cNvPr id="35" name="Group 35"/>
          <p:cNvGrpSpPr/>
          <p:nvPr/>
        </p:nvGrpSpPr>
        <p:grpSpPr>
          <a:xfrm>
            <a:off x="1118045" y="3600894"/>
            <a:ext cx="3650588" cy="3650588"/>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38" name="TextBox 38"/>
          <p:cNvSpPr txBox="1"/>
          <p:nvPr/>
        </p:nvSpPr>
        <p:spPr>
          <a:xfrm>
            <a:off x="1692177" y="4481666"/>
            <a:ext cx="2434164" cy="2075126"/>
          </a:xfrm>
          <a:prstGeom prst="rect">
            <a:avLst/>
          </a:prstGeom>
        </p:spPr>
        <p:txBody>
          <a:bodyPr lIns="0" tIns="0" rIns="0" bIns="0" rtlCol="0" anchor="t">
            <a:spAutoFit/>
          </a:bodyPr>
          <a:lstStyle/>
          <a:p>
            <a:pPr algn="ctr">
              <a:lnSpc>
                <a:spcPts val="4167"/>
              </a:lnSpc>
              <a:spcBef>
                <a:spcPct val="0"/>
              </a:spcBef>
            </a:pPr>
            <a:r>
              <a:rPr lang="en-US" sz="2976">
                <a:solidFill>
                  <a:srgbClr val="000000"/>
                </a:solidFill>
                <a:latin typeface="Canva Sans Bold"/>
              </a:rPr>
              <a:t>Identifying emotions using audio data </a:t>
            </a:r>
          </a:p>
        </p:txBody>
      </p:sp>
      <p:grpSp>
        <p:nvGrpSpPr>
          <p:cNvPr id="39" name="Group 39"/>
          <p:cNvGrpSpPr/>
          <p:nvPr/>
        </p:nvGrpSpPr>
        <p:grpSpPr>
          <a:xfrm>
            <a:off x="0" y="9552669"/>
            <a:ext cx="18288000" cy="812580"/>
            <a:chOff x="0" y="0"/>
            <a:chExt cx="24384000" cy="1083440"/>
          </a:xfrm>
        </p:grpSpPr>
        <p:grpSp>
          <p:nvGrpSpPr>
            <p:cNvPr id="40" name="Group 40"/>
            <p:cNvGrpSpPr/>
            <p:nvPr/>
          </p:nvGrpSpPr>
          <p:grpSpPr>
            <a:xfrm>
              <a:off x="0" y="0"/>
              <a:ext cx="24384000" cy="1008975"/>
              <a:chOff x="0" y="0"/>
              <a:chExt cx="4816593" cy="199304"/>
            </a:xfrm>
          </p:grpSpPr>
          <p:sp>
            <p:nvSpPr>
              <p:cNvPr id="41" name="Freeform 41"/>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42" name="TextBox 42"/>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43" name="TextBox 43"/>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44" name="Freeform 44"/>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8"/>
              <a:stretch>
                <a:fillRect/>
              </a:stretch>
            </a:blipFill>
          </p:spPr>
        </p:sp>
      </p:grpSp>
      <p:sp>
        <p:nvSpPr>
          <p:cNvPr id="45" name="TextBox 45"/>
          <p:cNvSpPr txBox="1"/>
          <p:nvPr/>
        </p:nvSpPr>
        <p:spPr>
          <a:xfrm>
            <a:off x="232767" y="816460"/>
            <a:ext cx="10647102" cy="812016"/>
          </a:xfrm>
          <a:prstGeom prst="rect">
            <a:avLst/>
          </a:prstGeom>
        </p:spPr>
        <p:txBody>
          <a:bodyPr lIns="0" tIns="0" rIns="0" bIns="0" rtlCol="0" anchor="t">
            <a:spAutoFit/>
          </a:bodyPr>
          <a:lstStyle/>
          <a:p>
            <a:pPr algn="l">
              <a:lnSpc>
                <a:spcPts val="6693"/>
              </a:lnSpc>
              <a:spcBef>
                <a:spcPct val="0"/>
              </a:spcBef>
            </a:pPr>
            <a:r>
              <a:rPr lang="en-US" sz="4780">
                <a:solidFill>
                  <a:srgbClr val="FFFFFF"/>
                </a:solidFill>
                <a:latin typeface="League Spartan"/>
              </a:rPr>
              <a:t>SPECIFIC AND SUB OBJECTIVES</a:t>
            </a:r>
          </a:p>
        </p:txBody>
      </p:sp>
      <p:sp>
        <p:nvSpPr>
          <p:cNvPr id="46" name="TextBox 46"/>
          <p:cNvSpPr txBox="1"/>
          <p:nvPr/>
        </p:nvSpPr>
        <p:spPr>
          <a:xfrm>
            <a:off x="232767" y="140380"/>
            <a:ext cx="3721080" cy="622192"/>
          </a:xfrm>
          <a:prstGeom prst="rect">
            <a:avLst/>
          </a:prstGeom>
        </p:spPr>
        <p:txBody>
          <a:bodyPr lIns="0" tIns="0" rIns="0" bIns="0" rtlCol="0" anchor="t">
            <a:spAutoFit/>
          </a:bodyPr>
          <a:lstStyle/>
          <a:p>
            <a:pPr algn="l">
              <a:lnSpc>
                <a:spcPts val="5080"/>
              </a:lnSpc>
              <a:spcBef>
                <a:spcPct val="0"/>
              </a:spcBef>
            </a:pPr>
            <a:r>
              <a:rPr lang="en-US" sz="3629">
                <a:solidFill>
                  <a:srgbClr val="FFFFFF"/>
                </a:solidFill>
                <a:latin typeface="Lato Bold"/>
              </a:rPr>
              <a:t>INTRODUCTION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0" y="9552669"/>
            <a:ext cx="18288000" cy="812580"/>
            <a:chOff x="0" y="0"/>
            <a:chExt cx="24384000" cy="1083440"/>
          </a:xfrm>
        </p:grpSpPr>
        <p:grpSp>
          <p:nvGrpSpPr>
            <p:cNvPr id="3" name="Group 3"/>
            <p:cNvGrpSpPr/>
            <p:nvPr/>
          </p:nvGrpSpPr>
          <p:grpSpPr>
            <a:xfrm>
              <a:off x="0" y="0"/>
              <a:ext cx="24384000" cy="1008975"/>
              <a:chOff x="0" y="0"/>
              <a:chExt cx="4816593" cy="199304"/>
            </a:xfrm>
          </p:grpSpPr>
          <p:sp>
            <p:nvSpPr>
              <p:cNvPr id="4" name="Freeform 4"/>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5" name="TextBox 5"/>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7" name="Freeform 7"/>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2"/>
              <a:stretch>
                <a:fillRect/>
              </a:stretch>
            </a:blipFill>
          </p:spPr>
        </p:sp>
      </p:grpSp>
      <p:sp>
        <p:nvSpPr>
          <p:cNvPr id="8" name="Freeform 8"/>
          <p:cNvSpPr/>
          <p:nvPr/>
        </p:nvSpPr>
        <p:spPr>
          <a:xfrm>
            <a:off x="621430" y="2229851"/>
            <a:ext cx="17045141" cy="6741426"/>
          </a:xfrm>
          <a:custGeom>
            <a:avLst/>
            <a:gdLst/>
            <a:ahLst/>
            <a:cxnLst/>
            <a:rect l="l" t="t" r="r" b="b"/>
            <a:pathLst>
              <a:path w="17045141" h="6741426">
                <a:moveTo>
                  <a:pt x="0" y="0"/>
                </a:moveTo>
                <a:lnTo>
                  <a:pt x="17045140" y="0"/>
                </a:lnTo>
                <a:lnTo>
                  <a:pt x="17045140" y="6741426"/>
                </a:lnTo>
                <a:lnTo>
                  <a:pt x="0" y="6741426"/>
                </a:lnTo>
                <a:lnTo>
                  <a:pt x="0" y="0"/>
                </a:lnTo>
                <a:close/>
              </a:path>
            </a:pathLst>
          </a:custGeom>
          <a:blipFill>
            <a:blip r:embed="rId3"/>
            <a:stretch>
              <a:fillRect/>
            </a:stretch>
          </a:blipFill>
        </p:spPr>
      </p:sp>
      <p:sp>
        <p:nvSpPr>
          <p:cNvPr id="9" name="TextBox 9"/>
          <p:cNvSpPr txBox="1"/>
          <p:nvPr/>
        </p:nvSpPr>
        <p:spPr>
          <a:xfrm>
            <a:off x="381868" y="836444"/>
            <a:ext cx="9139042" cy="812016"/>
          </a:xfrm>
          <a:prstGeom prst="rect">
            <a:avLst/>
          </a:prstGeom>
        </p:spPr>
        <p:txBody>
          <a:bodyPr lIns="0" tIns="0" rIns="0" bIns="0" rtlCol="0" anchor="t">
            <a:spAutoFit/>
          </a:bodyPr>
          <a:lstStyle/>
          <a:p>
            <a:pPr algn="l">
              <a:lnSpc>
                <a:spcPts val="6693"/>
              </a:lnSpc>
              <a:spcBef>
                <a:spcPct val="0"/>
              </a:spcBef>
            </a:pPr>
            <a:r>
              <a:rPr lang="en-US" sz="4780">
                <a:solidFill>
                  <a:srgbClr val="FFFFFF"/>
                </a:solidFill>
                <a:latin typeface="League Spartan"/>
              </a:rPr>
              <a:t>SYSTEM DIAGRAM</a:t>
            </a:r>
          </a:p>
        </p:txBody>
      </p:sp>
      <p:sp>
        <p:nvSpPr>
          <p:cNvPr id="10" name="TextBox 10"/>
          <p:cNvSpPr txBox="1"/>
          <p:nvPr/>
        </p:nvSpPr>
        <p:spPr>
          <a:xfrm>
            <a:off x="381868" y="80117"/>
            <a:ext cx="3721080" cy="622192"/>
          </a:xfrm>
          <a:prstGeom prst="rect">
            <a:avLst/>
          </a:prstGeom>
        </p:spPr>
        <p:txBody>
          <a:bodyPr lIns="0" tIns="0" rIns="0" bIns="0" rtlCol="0" anchor="t">
            <a:spAutoFit/>
          </a:bodyPr>
          <a:lstStyle/>
          <a:p>
            <a:pPr algn="l">
              <a:lnSpc>
                <a:spcPts val="5080"/>
              </a:lnSpc>
              <a:spcBef>
                <a:spcPct val="0"/>
              </a:spcBef>
            </a:pPr>
            <a:r>
              <a:rPr lang="en-US" sz="3629">
                <a:solidFill>
                  <a:srgbClr val="FFFFFF"/>
                </a:solidFill>
                <a:latin typeface="Lato Bold"/>
              </a:rPr>
              <a:t>METHODOLOGY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AutoShape 3"/>
          <p:cNvSpPr/>
          <p:nvPr/>
        </p:nvSpPr>
        <p:spPr>
          <a:xfrm flipV="1">
            <a:off x="7209012" y="1962475"/>
            <a:ext cx="3869977" cy="39904"/>
          </a:xfrm>
          <a:prstGeom prst="line">
            <a:avLst/>
          </a:prstGeom>
          <a:ln w="38100" cap="flat">
            <a:solidFill>
              <a:srgbClr val="000000"/>
            </a:solidFill>
            <a:prstDash val="solid"/>
            <a:headEnd type="none" w="sm" len="sm"/>
            <a:tailEnd type="none" w="sm" len="sm"/>
          </a:ln>
        </p:spPr>
      </p:sp>
      <p:sp>
        <p:nvSpPr>
          <p:cNvPr id="4" name="TextBox 4"/>
          <p:cNvSpPr txBox="1"/>
          <p:nvPr/>
        </p:nvSpPr>
        <p:spPr>
          <a:xfrm>
            <a:off x="4574479" y="1036425"/>
            <a:ext cx="9139042" cy="812016"/>
          </a:xfrm>
          <a:prstGeom prst="rect">
            <a:avLst/>
          </a:prstGeom>
        </p:spPr>
        <p:txBody>
          <a:bodyPr lIns="0" tIns="0" rIns="0" bIns="0" rtlCol="0" anchor="t">
            <a:spAutoFit/>
          </a:bodyPr>
          <a:lstStyle/>
          <a:p>
            <a:pPr algn="ctr">
              <a:lnSpc>
                <a:spcPts val="6693"/>
              </a:lnSpc>
              <a:spcBef>
                <a:spcPct val="0"/>
              </a:spcBef>
            </a:pPr>
            <a:r>
              <a:rPr lang="en-US" sz="4780">
                <a:solidFill>
                  <a:srgbClr val="100F0D"/>
                </a:solidFill>
                <a:latin typeface="League Spartan"/>
              </a:rPr>
              <a:t>EVIDENCE OF COMPLETION</a:t>
            </a:r>
          </a:p>
        </p:txBody>
      </p:sp>
      <p:sp>
        <p:nvSpPr>
          <p:cNvPr id="5" name="TextBox 5"/>
          <p:cNvSpPr txBox="1"/>
          <p:nvPr/>
        </p:nvSpPr>
        <p:spPr>
          <a:xfrm>
            <a:off x="7283460" y="406508"/>
            <a:ext cx="3721080" cy="622192"/>
          </a:xfrm>
          <a:prstGeom prst="rect">
            <a:avLst/>
          </a:prstGeom>
        </p:spPr>
        <p:txBody>
          <a:bodyPr lIns="0" tIns="0" rIns="0" bIns="0" rtlCol="0" anchor="t">
            <a:spAutoFit/>
          </a:bodyPr>
          <a:lstStyle/>
          <a:p>
            <a:pPr algn="l">
              <a:lnSpc>
                <a:spcPts val="5080"/>
              </a:lnSpc>
              <a:spcBef>
                <a:spcPct val="0"/>
              </a:spcBef>
            </a:pPr>
            <a:r>
              <a:rPr lang="en-US" sz="3629">
                <a:solidFill>
                  <a:srgbClr val="100F0D"/>
                </a:solidFill>
                <a:latin typeface="Lato Bold"/>
              </a:rPr>
              <a:t>METHODOLOGY</a:t>
            </a:r>
          </a:p>
        </p:txBody>
      </p:sp>
      <p:grpSp>
        <p:nvGrpSpPr>
          <p:cNvPr id="6" name="Group 6"/>
          <p:cNvGrpSpPr/>
          <p:nvPr/>
        </p:nvGrpSpPr>
        <p:grpSpPr>
          <a:xfrm>
            <a:off x="0" y="2606988"/>
            <a:ext cx="18288000" cy="5818182"/>
            <a:chOff x="0" y="0"/>
            <a:chExt cx="24384000" cy="7757576"/>
          </a:xfrm>
        </p:grpSpPr>
        <p:grpSp>
          <p:nvGrpSpPr>
            <p:cNvPr id="7" name="Group 7"/>
            <p:cNvGrpSpPr/>
            <p:nvPr/>
          </p:nvGrpSpPr>
          <p:grpSpPr>
            <a:xfrm>
              <a:off x="142715" y="95044"/>
              <a:ext cx="11913181" cy="1743929"/>
              <a:chOff x="0" y="0"/>
              <a:chExt cx="2353221" cy="344480"/>
            </a:xfrm>
          </p:grpSpPr>
          <p:sp>
            <p:nvSpPr>
              <p:cNvPr id="8" name="Freeform 8"/>
              <p:cNvSpPr/>
              <p:nvPr/>
            </p:nvSpPr>
            <p:spPr>
              <a:xfrm>
                <a:off x="0" y="0"/>
                <a:ext cx="2353221" cy="344480"/>
              </a:xfrm>
              <a:custGeom>
                <a:avLst/>
                <a:gdLst/>
                <a:ahLst/>
                <a:cxnLst/>
                <a:rect l="l" t="t" r="r" b="b"/>
                <a:pathLst>
                  <a:path w="2353221" h="344480">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02372F"/>
              </a:solidFill>
            </p:spPr>
          </p:sp>
          <p:sp>
            <p:nvSpPr>
              <p:cNvPr id="9" name="TextBox 9"/>
              <p:cNvSpPr txBox="1"/>
              <p:nvPr/>
            </p:nvSpPr>
            <p:spPr>
              <a:xfrm>
                <a:off x="0" y="-47625"/>
                <a:ext cx="2353221" cy="39210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2328104" y="0"/>
              <a:ext cx="11913181" cy="1743929"/>
              <a:chOff x="0" y="0"/>
              <a:chExt cx="2353221" cy="344480"/>
            </a:xfrm>
          </p:grpSpPr>
          <p:sp>
            <p:nvSpPr>
              <p:cNvPr id="11" name="Freeform 11"/>
              <p:cNvSpPr/>
              <p:nvPr/>
            </p:nvSpPr>
            <p:spPr>
              <a:xfrm>
                <a:off x="0" y="0"/>
                <a:ext cx="2353221" cy="344480"/>
              </a:xfrm>
              <a:custGeom>
                <a:avLst/>
                <a:gdLst/>
                <a:ahLst/>
                <a:cxnLst/>
                <a:rect l="l" t="t" r="r" b="b"/>
                <a:pathLst>
                  <a:path w="2353221" h="344480">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02372F"/>
              </a:solidFill>
            </p:spPr>
          </p:sp>
          <p:sp>
            <p:nvSpPr>
              <p:cNvPr id="12" name="TextBox 12"/>
              <p:cNvSpPr txBox="1"/>
              <p:nvPr/>
            </p:nvSpPr>
            <p:spPr>
              <a:xfrm>
                <a:off x="0" y="-47625"/>
                <a:ext cx="2353221" cy="39210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42715" y="2071359"/>
              <a:ext cx="11913181" cy="1743929"/>
              <a:chOff x="0" y="0"/>
              <a:chExt cx="2353221" cy="344480"/>
            </a:xfrm>
          </p:grpSpPr>
          <p:sp>
            <p:nvSpPr>
              <p:cNvPr id="14" name="Freeform 14"/>
              <p:cNvSpPr/>
              <p:nvPr/>
            </p:nvSpPr>
            <p:spPr>
              <a:xfrm>
                <a:off x="0" y="0"/>
                <a:ext cx="2353221" cy="344480"/>
              </a:xfrm>
              <a:custGeom>
                <a:avLst/>
                <a:gdLst/>
                <a:ahLst/>
                <a:cxnLst/>
                <a:rect l="l" t="t" r="r" b="b"/>
                <a:pathLst>
                  <a:path w="2353221" h="344480">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02372F"/>
              </a:solidFill>
            </p:spPr>
          </p:sp>
          <p:sp>
            <p:nvSpPr>
              <p:cNvPr id="15" name="TextBox 15"/>
              <p:cNvSpPr txBox="1"/>
              <p:nvPr/>
            </p:nvSpPr>
            <p:spPr>
              <a:xfrm>
                <a:off x="0" y="-47625"/>
                <a:ext cx="2353221" cy="39210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2328104" y="1976315"/>
              <a:ext cx="11913181" cy="1743929"/>
              <a:chOff x="0" y="0"/>
              <a:chExt cx="2353221" cy="344480"/>
            </a:xfrm>
          </p:grpSpPr>
          <p:sp>
            <p:nvSpPr>
              <p:cNvPr id="17" name="Freeform 17"/>
              <p:cNvSpPr/>
              <p:nvPr/>
            </p:nvSpPr>
            <p:spPr>
              <a:xfrm>
                <a:off x="0" y="0"/>
                <a:ext cx="2353221" cy="344480"/>
              </a:xfrm>
              <a:custGeom>
                <a:avLst/>
                <a:gdLst/>
                <a:ahLst/>
                <a:cxnLst/>
                <a:rect l="l" t="t" r="r" b="b"/>
                <a:pathLst>
                  <a:path w="2353221" h="344480">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02372F"/>
              </a:solidFill>
            </p:spPr>
          </p:sp>
          <p:sp>
            <p:nvSpPr>
              <p:cNvPr id="18" name="TextBox 18"/>
              <p:cNvSpPr txBox="1"/>
              <p:nvPr/>
            </p:nvSpPr>
            <p:spPr>
              <a:xfrm>
                <a:off x="0" y="-47625"/>
                <a:ext cx="2353221" cy="392105"/>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42715" y="4037332"/>
              <a:ext cx="11913181" cy="1743929"/>
              <a:chOff x="0" y="0"/>
              <a:chExt cx="2353221" cy="344480"/>
            </a:xfrm>
          </p:grpSpPr>
          <p:sp>
            <p:nvSpPr>
              <p:cNvPr id="20" name="Freeform 20"/>
              <p:cNvSpPr/>
              <p:nvPr/>
            </p:nvSpPr>
            <p:spPr>
              <a:xfrm>
                <a:off x="0" y="0"/>
                <a:ext cx="2353221" cy="344480"/>
              </a:xfrm>
              <a:custGeom>
                <a:avLst/>
                <a:gdLst/>
                <a:ahLst/>
                <a:cxnLst/>
                <a:rect l="l" t="t" r="r" b="b"/>
                <a:pathLst>
                  <a:path w="2353221" h="344480">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02372F"/>
              </a:solidFill>
            </p:spPr>
          </p:sp>
          <p:sp>
            <p:nvSpPr>
              <p:cNvPr id="21" name="TextBox 21"/>
              <p:cNvSpPr txBox="1"/>
              <p:nvPr/>
            </p:nvSpPr>
            <p:spPr>
              <a:xfrm>
                <a:off x="0" y="-47625"/>
                <a:ext cx="2353221" cy="392105"/>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2328104" y="3942288"/>
              <a:ext cx="11913181" cy="1743929"/>
              <a:chOff x="0" y="0"/>
              <a:chExt cx="2353221" cy="344480"/>
            </a:xfrm>
          </p:grpSpPr>
          <p:sp>
            <p:nvSpPr>
              <p:cNvPr id="23" name="Freeform 23"/>
              <p:cNvSpPr/>
              <p:nvPr/>
            </p:nvSpPr>
            <p:spPr>
              <a:xfrm>
                <a:off x="0" y="0"/>
                <a:ext cx="2353221" cy="344480"/>
              </a:xfrm>
              <a:custGeom>
                <a:avLst/>
                <a:gdLst/>
                <a:ahLst/>
                <a:cxnLst/>
                <a:rect l="l" t="t" r="r" b="b"/>
                <a:pathLst>
                  <a:path w="2353221" h="344480">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02372F"/>
              </a:solidFill>
            </p:spPr>
          </p:sp>
          <p:sp>
            <p:nvSpPr>
              <p:cNvPr id="24" name="TextBox 24"/>
              <p:cNvSpPr txBox="1"/>
              <p:nvPr/>
            </p:nvSpPr>
            <p:spPr>
              <a:xfrm>
                <a:off x="0" y="-47625"/>
                <a:ext cx="2353221" cy="392105"/>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42715" y="6013647"/>
              <a:ext cx="11913181" cy="1743929"/>
              <a:chOff x="0" y="0"/>
              <a:chExt cx="2353221" cy="344480"/>
            </a:xfrm>
          </p:grpSpPr>
          <p:sp>
            <p:nvSpPr>
              <p:cNvPr id="26" name="Freeform 26"/>
              <p:cNvSpPr/>
              <p:nvPr/>
            </p:nvSpPr>
            <p:spPr>
              <a:xfrm>
                <a:off x="0" y="0"/>
                <a:ext cx="2353221" cy="344480"/>
              </a:xfrm>
              <a:custGeom>
                <a:avLst/>
                <a:gdLst/>
                <a:ahLst/>
                <a:cxnLst/>
                <a:rect l="l" t="t" r="r" b="b"/>
                <a:pathLst>
                  <a:path w="2353221" h="344480">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02372F"/>
              </a:solidFill>
            </p:spPr>
          </p:sp>
          <p:sp>
            <p:nvSpPr>
              <p:cNvPr id="27" name="TextBox 27"/>
              <p:cNvSpPr txBox="1"/>
              <p:nvPr/>
            </p:nvSpPr>
            <p:spPr>
              <a:xfrm>
                <a:off x="0" y="-47625"/>
                <a:ext cx="2353221" cy="392105"/>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2328104" y="5918603"/>
              <a:ext cx="11913181" cy="1743929"/>
              <a:chOff x="0" y="0"/>
              <a:chExt cx="2353221" cy="344480"/>
            </a:xfrm>
          </p:grpSpPr>
          <p:sp>
            <p:nvSpPr>
              <p:cNvPr id="29" name="Freeform 29"/>
              <p:cNvSpPr/>
              <p:nvPr/>
            </p:nvSpPr>
            <p:spPr>
              <a:xfrm>
                <a:off x="0" y="0"/>
                <a:ext cx="2353221" cy="344480"/>
              </a:xfrm>
              <a:custGeom>
                <a:avLst/>
                <a:gdLst/>
                <a:ahLst/>
                <a:cxnLst/>
                <a:rect l="l" t="t" r="r" b="b"/>
                <a:pathLst>
                  <a:path w="2353221" h="344480">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02372F"/>
              </a:solidFill>
            </p:spPr>
          </p:sp>
          <p:sp>
            <p:nvSpPr>
              <p:cNvPr id="30" name="TextBox 30"/>
              <p:cNvSpPr txBox="1"/>
              <p:nvPr/>
            </p:nvSpPr>
            <p:spPr>
              <a:xfrm>
                <a:off x="0" y="-47625"/>
                <a:ext cx="2353221" cy="392105"/>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3876210" y="557857"/>
              <a:ext cx="4446191" cy="751628"/>
            </a:xfrm>
            <a:prstGeom prst="rect">
              <a:avLst/>
            </a:prstGeom>
          </p:spPr>
          <p:txBody>
            <a:bodyPr lIns="0" tIns="0" rIns="0" bIns="0" rtlCol="0" anchor="t">
              <a:spAutoFit/>
            </a:bodyPr>
            <a:lstStyle/>
            <a:p>
              <a:pPr algn="ctr">
                <a:lnSpc>
                  <a:spcPts val="4759"/>
                </a:lnSpc>
              </a:pPr>
              <a:r>
                <a:rPr lang="en-US" sz="3399">
                  <a:solidFill>
                    <a:srgbClr val="FFFFFF"/>
                  </a:solidFill>
                  <a:latin typeface="Canva Sans Bold"/>
                </a:rPr>
                <a:t>Data gathering</a:t>
              </a:r>
            </a:p>
          </p:txBody>
        </p:sp>
        <p:sp>
          <p:nvSpPr>
            <p:cNvPr id="32" name="TextBox 32"/>
            <p:cNvSpPr txBox="1"/>
            <p:nvPr/>
          </p:nvSpPr>
          <p:spPr>
            <a:xfrm>
              <a:off x="15808396" y="462813"/>
              <a:ext cx="5363170" cy="751628"/>
            </a:xfrm>
            <a:prstGeom prst="rect">
              <a:avLst/>
            </a:prstGeom>
          </p:spPr>
          <p:txBody>
            <a:bodyPr lIns="0" tIns="0" rIns="0" bIns="0" rtlCol="0" anchor="t">
              <a:spAutoFit/>
            </a:bodyPr>
            <a:lstStyle/>
            <a:p>
              <a:pPr algn="ctr">
                <a:lnSpc>
                  <a:spcPts val="4759"/>
                </a:lnSpc>
              </a:pPr>
              <a:r>
                <a:rPr lang="en-US" sz="3399">
                  <a:solidFill>
                    <a:srgbClr val="FFFFFF"/>
                  </a:solidFill>
                  <a:latin typeface="Canva Sans Bold"/>
                </a:rPr>
                <a:t>Data visualization</a:t>
              </a:r>
            </a:p>
          </p:txBody>
        </p:sp>
        <p:sp>
          <p:nvSpPr>
            <p:cNvPr id="33" name="TextBox 33"/>
            <p:cNvSpPr txBox="1"/>
            <p:nvPr/>
          </p:nvSpPr>
          <p:spPr>
            <a:xfrm>
              <a:off x="0" y="2120214"/>
              <a:ext cx="12198611" cy="1551728"/>
            </a:xfrm>
            <a:prstGeom prst="rect">
              <a:avLst/>
            </a:prstGeom>
          </p:spPr>
          <p:txBody>
            <a:bodyPr lIns="0" tIns="0" rIns="0" bIns="0" rtlCol="0" anchor="t">
              <a:spAutoFit/>
            </a:bodyPr>
            <a:lstStyle/>
            <a:p>
              <a:pPr algn="ctr">
                <a:lnSpc>
                  <a:spcPts val="4759"/>
                </a:lnSpc>
              </a:pPr>
              <a:r>
                <a:rPr lang="en-US" sz="3399">
                  <a:solidFill>
                    <a:srgbClr val="FFFFFF"/>
                  </a:solidFill>
                  <a:latin typeface="Canva Sans Bold"/>
                </a:rPr>
                <a:t>Data pre-processing (convert *.wav files into spectograms)</a:t>
              </a:r>
            </a:p>
          </p:txBody>
        </p:sp>
        <p:sp>
          <p:nvSpPr>
            <p:cNvPr id="34" name="TextBox 34"/>
            <p:cNvSpPr txBox="1"/>
            <p:nvPr/>
          </p:nvSpPr>
          <p:spPr>
            <a:xfrm>
              <a:off x="13983374" y="2451954"/>
              <a:ext cx="8602642" cy="751628"/>
            </a:xfrm>
            <a:prstGeom prst="rect">
              <a:avLst/>
            </a:prstGeom>
          </p:spPr>
          <p:txBody>
            <a:bodyPr lIns="0" tIns="0" rIns="0" bIns="0" rtlCol="0" anchor="t">
              <a:spAutoFit/>
            </a:bodyPr>
            <a:lstStyle/>
            <a:p>
              <a:pPr algn="ctr">
                <a:lnSpc>
                  <a:spcPts val="4759"/>
                </a:lnSpc>
              </a:pPr>
              <a:r>
                <a:rPr lang="en-US" sz="3399">
                  <a:solidFill>
                    <a:srgbClr val="FFFFFF"/>
                  </a:solidFill>
                  <a:latin typeface="Canva Sans Bold"/>
                </a:rPr>
                <a:t>Training and testing validation</a:t>
              </a:r>
            </a:p>
          </p:txBody>
        </p:sp>
        <p:sp>
          <p:nvSpPr>
            <p:cNvPr id="35" name="TextBox 35"/>
            <p:cNvSpPr txBox="1"/>
            <p:nvPr/>
          </p:nvSpPr>
          <p:spPr>
            <a:xfrm>
              <a:off x="0" y="4144595"/>
              <a:ext cx="12198611" cy="1551728"/>
            </a:xfrm>
            <a:prstGeom prst="rect">
              <a:avLst/>
            </a:prstGeom>
          </p:spPr>
          <p:txBody>
            <a:bodyPr lIns="0" tIns="0" rIns="0" bIns="0" rtlCol="0" anchor="t">
              <a:spAutoFit/>
            </a:bodyPr>
            <a:lstStyle/>
            <a:p>
              <a:pPr algn="ctr">
                <a:lnSpc>
                  <a:spcPts val="4759"/>
                </a:lnSpc>
              </a:pPr>
              <a:r>
                <a:rPr lang="en-US" sz="3399">
                  <a:solidFill>
                    <a:srgbClr val="FFFFFF"/>
                  </a:solidFill>
                  <a:latin typeface="Canva Sans Bold"/>
                </a:rPr>
                <a:t>Created a from scratch deep learning model based on CNN to train the model</a:t>
              </a:r>
            </a:p>
          </p:txBody>
        </p:sp>
        <p:sp>
          <p:nvSpPr>
            <p:cNvPr id="36" name="TextBox 36"/>
            <p:cNvSpPr txBox="1"/>
            <p:nvPr/>
          </p:nvSpPr>
          <p:spPr>
            <a:xfrm>
              <a:off x="12384751" y="4144595"/>
              <a:ext cx="11799888" cy="1551728"/>
            </a:xfrm>
            <a:prstGeom prst="rect">
              <a:avLst/>
            </a:prstGeom>
          </p:spPr>
          <p:txBody>
            <a:bodyPr lIns="0" tIns="0" rIns="0" bIns="0" rtlCol="0" anchor="t">
              <a:spAutoFit/>
            </a:bodyPr>
            <a:lstStyle/>
            <a:p>
              <a:pPr algn="ctr">
                <a:lnSpc>
                  <a:spcPts val="4759"/>
                </a:lnSpc>
              </a:pPr>
              <a:r>
                <a:rPr lang="en-US" sz="3399">
                  <a:solidFill>
                    <a:srgbClr val="FFFFFF"/>
                  </a:solidFill>
                  <a:latin typeface="Canva Sans Bold"/>
                </a:rPr>
                <a:t>Host the finalized model in the flask server</a:t>
              </a:r>
            </a:p>
          </p:txBody>
        </p:sp>
        <p:sp>
          <p:nvSpPr>
            <p:cNvPr id="37" name="TextBox 37"/>
            <p:cNvSpPr txBox="1"/>
            <p:nvPr/>
          </p:nvSpPr>
          <p:spPr>
            <a:xfrm>
              <a:off x="0" y="6062759"/>
              <a:ext cx="12198611" cy="1551728"/>
            </a:xfrm>
            <a:prstGeom prst="rect">
              <a:avLst/>
            </a:prstGeom>
          </p:spPr>
          <p:txBody>
            <a:bodyPr lIns="0" tIns="0" rIns="0" bIns="0" rtlCol="0" anchor="t">
              <a:spAutoFit/>
            </a:bodyPr>
            <a:lstStyle/>
            <a:p>
              <a:pPr algn="ctr">
                <a:lnSpc>
                  <a:spcPts val="4759"/>
                </a:lnSpc>
              </a:pPr>
              <a:r>
                <a:rPr lang="en-US" sz="3399">
                  <a:solidFill>
                    <a:srgbClr val="FFFFFF"/>
                  </a:solidFill>
                  <a:latin typeface="Canva Sans Bold"/>
                </a:rPr>
                <a:t>Trained a large number of epochs to get a good accuracy </a:t>
              </a:r>
            </a:p>
          </p:txBody>
        </p:sp>
        <p:sp>
          <p:nvSpPr>
            <p:cNvPr id="38" name="TextBox 38"/>
            <p:cNvSpPr txBox="1"/>
            <p:nvPr/>
          </p:nvSpPr>
          <p:spPr>
            <a:xfrm>
              <a:off x="12595961" y="6025970"/>
              <a:ext cx="11788039" cy="1551728"/>
            </a:xfrm>
            <a:prstGeom prst="rect">
              <a:avLst/>
            </a:prstGeom>
          </p:spPr>
          <p:txBody>
            <a:bodyPr lIns="0" tIns="0" rIns="0" bIns="0" rtlCol="0" anchor="t">
              <a:spAutoFit/>
            </a:bodyPr>
            <a:lstStyle/>
            <a:p>
              <a:pPr algn="ctr">
                <a:lnSpc>
                  <a:spcPts val="4759"/>
                </a:lnSpc>
              </a:pPr>
              <a:r>
                <a:rPr lang="en-US" sz="3399">
                  <a:solidFill>
                    <a:srgbClr val="FFFFFF"/>
                  </a:solidFill>
                  <a:latin typeface="Canva Sans Bold"/>
                </a:rPr>
                <a:t>Display the final results in the mobile application</a:t>
              </a:r>
            </a:p>
          </p:txBody>
        </p:sp>
      </p:grpSp>
      <p:grpSp>
        <p:nvGrpSpPr>
          <p:cNvPr id="39" name="Group 39"/>
          <p:cNvGrpSpPr/>
          <p:nvPr/>
        </p:nvGrpSpPr>
        <p:grpSpPr>
          <a:xfrm>
            <a:off x="0" y="9552669"/>
            <a:ext cx="18288000" cy="812580"/>
            <a:chOff x="0" y="0"/>
            <a:chExt cx="24384000" cy="1083440"/>
          </a:xfrm>
        </p:grpSpPr>
        <p:grpSp>
          <p:nvGrpSpPr>
            <p:cNvPr id="40" name="Group 40"/>
            <p:cNvGrpSpPr/>
            <p:nvPr/>
          </p:nvGrpSpPr>
          <p:grpSpPr>
            <a:xfrm>
              <a:off x="0" y="0"/>
              <a:ext cx="24384000" cy="1008975"/>
              <a:chOff x="0" y="0"/>
              <a:chExt cx="4816593" cy="199304"/>
            </a:xfrm>
          </p:grpSpPr>
          <p:sp>
            <p:nvSpPr>
              <p:cNvPr id="41" name="Freeform 41"/>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42" name="TextBox 42"/>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43" name="TextBox 43"/>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44" name="Freeform 44"/>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3"/>
              <a:stretch>
                <a:fillRect/>
              </a:stretch>
            </a:blipFill>
          </p:spPr>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sp>
        <p:nvSpPr>
          <p:cNvPr id="2" name="Freeform 2"/>
          <p:cNvSpPr/>
          <p:nvPr/>
        </p:nvSpPr>
        <p:spPr>
          <a:xfrm>
            <a:off x="462741" y="2379373"/>
            <a:ext cx="7563583" cy="4064192"/>
          </a:xfrm>
          <a:custGeom>
            <a:avLst/>
            <a:gdLst/>
            <a:ahLst/>
            <a:cxnLst/>
            <a:rect l="l" t="t" r="r" b="b"/>
            <a:pathLst>
              <a:path w="7563583" h="4064192">
                <a:moveTo>
                  <a:pt x="0" y="0"/>
                </a:moveTo>
                <a:lnTo>
                  <a:pt x="7563583" y="0"/>
                </a:lnTo>
                <a:lnTo>
                  <a:pt x="7563583" y="4064192"/>
                </a:lnTo>
                <a:lnTo>
                  <a:pt x="0" y="4064192"/>
                </a:lnTo>
                <a:lnTo>
                  <a:pt x="0" y="0"/>
                </a:lnTo>
                <a:close/>
              </a:path>
            </a:pathLst>
          </a:custGeom>
          <a:blipFill>
            <a:blip r:embed="rId2"/>
            <a:stretch>
              <a:fillRect/>
            </a:stretch>
          </a:blipFill>
        </p:spPr>
      </p:sp>
      <p:sp>
        <p:nvSpPr>
          <p:cNvPr id="3" name="Freeform 3"/>
          <p:cNvSpPr/>
          <p:nvPr/>
        </p:nvSpPr>
        <p:spPr>
          <a:xfrm>
            <a:off x="6811740" y="3628829"/>
            <a:ext cx="11014182" cy="5629471"/>
          </a:xfrm>
          <a:custGeom>
            <a:avLst/>
            <a:gdLst/>
            <a:ahLst/>
            <a:cxnLst/>
            <a:rect l="l" t="t" r="r" b="b"/>
            <a:pathLst>
              <a:path w="11014182" h="5629471">
                <a:moveTo>
                  <a:pt x="0" y="0"/>
                </a:moveTo>
                <a:lnTo>
                  <a:pt x="11014182" y="0"/>
                </a:lnTo>
                <a:lnTo>
                  <a:pt x="11014182" y="5629471"/>
                </a:lnTo>
                <a:lnTo>
                  <a:pt x="0" y="5629471"/>
                </a:lnTo>
                <a:lnTo>
                  <a:pt x="0" y="0"/>
                </a:lnTo>
                <a:close/>
              </a:path>
            </a:pathLst>
          </a:custGeom>
          <a:blipFill>
            <a:blip r:embed="rId3"/>
            <a:stretch>
              <a:fillRect/>
            </a:stretch>
          </a:blipFill>
        </p:spPr>
      </p:sp>
      <p:sp>
        <p:nvSpPr>
          <p:cNvPr id="4" name="TextBox 4"/>
          <p:cNvSpPr txBox="1"/>
          <p:nvPr/>
        </p:nvSpPr>
        <p:spPr>
          <a:xfrm>
            <a:off x="14324442" y="1222148"/>
            <a:ext cx="3501480" cy="812016"/>
          </a:xfrm>
          <a:prstGeom prst="rect">
            <a:avLst/>
          </a:prstGeom>
        </p:spPr>
        <p:txBody>
          <a:bodyPr lIns="0" tIns="0" rIns="0" bIns="0" rtlCol="0" anchor="t">
            <a:spAutoFit/>
          </a:bodyPr>
          <a:lstStyle/>
          <a:p>
            <a:pPr algn="ctr">
              <a:lnSpc>
                <a:spcPts val="6693"/>
              </a:lnSpc>
              <a:spcBef>
                <a:spcPct val="0"/>
              </a:spcBef>
            </a:pPr>
            <a:r>
              <a:rPr lang="en-US" sz="4780">
                <a:solidFill>
                  <a:srgbClr val="FFFFFF"/>
                </a:solidFill>
                <a:latin typeface="League Spartan"/>
              </a:rPr>
              <a:t>DATASETS</a:t>
            </a:r>
          </a:p>
        </p:txBody>
      </p:sp>
      <p:sp>
        <p:nvSpPr>
          <p:cNvPr id="5" name="TextBox 5"/>
          <p:cNvSpPr txBox="1"/>
          <p:nvPr/>
        </p:nvSpPr>
        <p:spPr>
          <a:xfrm>
            <a:off x="13935919" y="413136"/>
            <a:ext cx="3890003" cy="622192"/>
          </a:xfrm>
          <a:prstGeom prst="rect">
            <a:avLst/>
          </a:prstGeom>
        </p:spPr>
        <p:txBody>
          <a:bodyPr lIns="0" tIns="0" rIns="0" bIns="0" rtlCol="0" anchor="t">
            <a:spAutoFit/>
          </a:bodyPr>
          <a:lstStyle/>
          <a:p>
            <a:pPr algn="ctr">
              <a:lnSpc>
                <a:spcPts val="5080"/>
              </a:lnSpc>
              <a:spcBef>
                <a:spcPct val="0"/>
              </a:spcBef>
            </a:pPr>
            <a:r>
              <a:rPr lang="en-US" sz="3629">
                <a:solidFill>
                  <a:srgbClr val="FFFFFF"/>
                </a:solidFill>
                <a:latin typeface="Lato Bold"/>
              </a:rPr>
              <a:t>METHODOLOGY</a:t>
            </a:r>
          </a:p>
        </p:txBody>
      </p:sp>
      <p:sp>
        <p:nvSpPr>
          <p:cNvPr id="6" name="TextBox 6"/>
          <p:cNvSpPr txBox="1"/>
          <p:nvPr/>
        </p:nvSpPr>
        <p:spPr>
          <a:xfrm>
            <a:off x="462741" y="1338204"/>
            <a:ext cx="7940478" cy="695960"/>
          </a:xfrm>
          <a:prstGeom prst="rect">
            <a:avLst/>
          </a:prstGeom>
        </p:spPr>
        <p:txBody>
          <a:bodyPr lIns="0" tIns="0" rIns="0" bIns="0" rtlCol="0" anchor="t">
            <a:spAutoFit/>
          </a:bodyPr>
          <a:lstStyle/>
          <a:p>
            <a:pPr algn="ctr">
              <a:lnSpc>
                <a:spcPts val="5740"/>
              </a:lnSpc>
              <a:spcBef>
                <a:spcPct val="0"/>
              </a:spcBef>
            </a:pPr>
            <a:r>
              <a:rPr lang="en-US" sz="4100">
                <a:solidFill>
                  <a:srgbClr val="FFFFFF"/>
                </a:solidFill>
                <a:latin typeface="Canva Sans Bold"/>
              </a:rPr>
              <a:t>Gathered Dataset - .wav files</a:t>
            </a:r>
          </a:p>
        </p:txBody>
      </p:sp>
      <p:grpSp>
        <p:nvGrpSpPr>
          <p:cNvPr id="7" name="Group 7"/>
          <p:cNvGrpSpPr/>
          <p:nvPr/>
        </p:nvGrpSpPr>
        <p:grpSpPr>
          <a:xfrm>
            <a:off x="0" y="9552669"/>
            <a:ext cx="18288000" cy="812580"/>
            <a:chOff x="0" y="0"/>
            <a:chExt cx="24384000" cy="1083440"/>
          </a:xfrm>
        </p:grpSpPr>
        <p:grpSp>
          <p:nvGrpSpPr>
            <p:cNvPr id="8" name="Group 8"/>
            <p:cNvGrpSpPr/>
            <p:nvPr/>
          </p:nvGrpSpPr>
          <p:grpSpPr>
            <a:xfrm>
              <a:off x="0" y="0"/>
              <a:ext cx="24384000" cy="1008975"/>
              <a:chOff x="0" y="0"/>
              <a:chExt cx="4816593" cy="199304"/>
            </a:xfrm>
          </p:grpSpPr>
          <p:sp>
            <p:nvSpPr>
              <p:cNvPr id="9" name="Freeform 9"/>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10" name="TextBox 10"/>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11" name="TextBox 11"/>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12" name="Freeform 12"/>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4"/>
              <a:stretch>
                <a:fillRect/>
              </a:stretch>
            </a:blipFill>
          </p:spPr>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71503" y="2961799"/>
          <a:ext cx="12335877" cy="2936749"/>
        </p:xfrm>
        <a:graphic>
          <a:graphicData uri="http://schemas.openxmlformats.org/drawingml/2006/table">
            <a:tbl>
              <a:tblPr/>
              <a:tblGrid>
                <a:gridCol w="5017510">
                  <a:extLst>
                    <a:ext uri="{9D8B030D-6E8A-4147-A177-3AD203B41FA5}">
                      <a16:colId xmlns:a16="http://schemas.microsoft.com/office/drawing/2014/main" val="20000"/>
                    </a:ext>
                  </a:extLst>
                </a:gridCol>
                <a:gridCol w="3612621">
                  <a:extLst>
                    <a:ext uri="{9D8B030D-6E8A-4147-A177-3AD203B41FA5}">
                      <a16:colId xmlns:a16="http://schemas.microsoft.com/office/drawing/2014/main" val="20001"/>
                    </a:ext>
                  </a:extLst>
                </a:gridCol>
                <a:gridCol w="3705746">
                  <a:extLst>
                    <a:ext uri="{9D8B030D-6E8A-4147-A177-3AD203B41FA5}">
                      <a16:colId xmlns:a16="http://schemas.microsoft.com/office/drawing/2014/main" val="20002"/>
                    </a:ext>
                  </a:extLst>
                </a:gridCol>
              </a:tblGrid>
              <a:tr h="935255">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4D6E74"/>
                    </a:solidFill>
                  </a:tcPr>
                </a:tc>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4D6E74"/>
                    </a:solidFill>
                  </a:tcPr>
                </a:tc>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4D6E74"/>
                    </a:solidFill>
                  </a:tcPr>
                </a:tc>
                <a:extLst>
                  <a:ext uri="{0D108BD9-81ED-4DB2-BD59-A6C34878D82A}">
                    <a16:rowId xmlns:a16="http://schemas.microsoft.com/office/drawing/2014/main" val="10000"/>
                  </a:ext>
                </a:extLst>
              </a:tr>
              <a:tr h="2001494">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318F9A"/>
                    </a:solidFill>
                  </a:tcPr>
                </a:tc>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9DB3C1"/>
                    </a:solidFill>
                  </a:tcPr>
                </a:tc>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9DB3C1"/>
                    </a:solidFill>
                  </a:tcPr>
                </a:tc>
                <a:extLst>
                  <a:ext uri="{0D108BD9-81ED-4DB2-BD59-A6C34878D82A}">
                    <a16:rowId xmlns:a16="http://schemas.microsoft.com/office/drawing/2014/main" val="10001"/>
                  </a:ext>
                </a:extLst>
              </a:tr>
            </a:tbl>
          </a:graphicData>
        </a:graphic>
      </p:graphicFrame>
      <p:grpSp>
        <p:nvGrpSpPr>
          <p:cNvPr id="3" name="Group 3"/>
          <p:cNvGrpSpPr/>
          <p:nvPr/>
        </p:nvGrpSpPr>
        <p:grpSpPr>
          <a:xfrm>
            <a:off x="11044525" y="6146198"/>
            <a:ext cx="6879712" cy="3112102"/>
            <a:chOff x="0" y="0"/>
            <a:chExt cx="1811941" cy="819648"/>
          </a:xfrm>
        </p:grpSpPr>
        <p:sp>
          <p:nvSpPr>
            <p:cNvPr id="4" name="Freeform 4"/>
            <p:cNvSpPr/>
            <p:nvPr/>
          </p:nvSpPr>
          <p:spPr>
            <a:xfrm>
              <a:off x="0" y="0"/>
              <a:ext cx="1811941" cy="819648"/>
            </a:xfrm>
            <a:custGeom>
              <a:avLst/>
              <a:gdLst/>
              <a:ahLst/>
              <a:cxnLst/>
              <a:rect l="l" t="t" r="r" b="b"/>
              <a:pathLst>
                <a:path w="1811941" h="819648">
                  <a:moveTo>
                    <a:pt x="57392" y="0"/>
                  </a:moveTo>
                  <a:lnTo>
                    <a:pt x="1754549" y="0"/>
                  </a:lnTo>
                  <a:cubicBezTo>
                    <a:pt x="1786245" y="0"/>
                    <a:pt x="1811941" y="25695"/>
                    <a:pt x="1811941" y="57392"/>
                  </a:cubicBezTo>
                  <a:lnTo>
                    <a:pt x="1811941" y="762256"/>
                  </a:lnTo>
                  <a:cubicBezTo>
                    <a:pt x="1811941" y="777478"/>
                    <a:pt x="1805894" y="792075"/>
                    <a:pt x="1795131" y="802838"/>
                  </a:cubicBezTo>
                  <a:cubicBezTo>
                    <a:pt x="1784368" y="813602"/>
                    <a:pt x="1769770" y="819648"/>
                    <a:pt x="1754549" y="819648"/>
                  </a:cubicBezTo>
                  <a:lnTo>
                    <a:pt x="57392" y="819648"/>
                  </a:lnTo>
                  <a:cubicBezTo>
                    <a:pt x="25695" y="819648"/>
                    <a:pt x="0" y="793953"/>
                    <a:pt x="0" y="762256"/>
                  </a:cubicBezTo>
                  <a:lnTo>
                    <a:pt x="0" y="57392"/>
                  </a:lnTo>
                  <a:cubicBezTo>
                    <a:pt x="0" y="25695"/>
                    <a:pt x="25695" y="0"/>
                    <a:pt x="57392" y="0"/>
                  </a:cubicBezTo>
                  <a:close/>
                </a:path>
              </a:pathLst>
            </a:custGeom>
            <a:gradFill rotWithShape="1">
              <a:gsLst>
                <a:gs pos="0">
                  <a:srgbClr val="0097B2">
                    <a:alpha val="100000"/>
                  </a:srgbClr>
                </a:gs>
                <a:gs pos="100000">
                  <a:srgbClr val="7ED957">
                    <a:alpha val="100000"/>
                  </a:srgbClr>
                </a:gs>
              </a:gsLst>
              <a:lin ang="0"/>
            </a:gradFill>
          </p:spPr>
        </p:sp>
        <p:sp>
          <p:nvSpPr>
            <p:cNvPr id="5" name="TextBox 5"/>
            <p:cNvSpPr txBox="1"/>
            <p:nvPr/>
          </p:nvSpPr>
          <p:spPr>
            <a:xfrm>
              <a:off x="0" y="-57150"/>
              <a:ext cx="1811941" cy="876798"/>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771503" y="1273865"/>
            <a:ext cx="4663376" cy="695960"/>
          </a:xfrm>
          <a:prstGeom prst="rect">
            <a:avLst/>
          </a:prstGeom>
        </p:spPr>
        <p:txBody>
          <a:bodyPr lIns="0" tIns="0" rIns="0" bIns="0" rtlCol="0" anchor="t">
            <a:spAutoFit/>
          </a:bodyPr>
          <a:lstStyle/>
          <a:p>
            <a:pPr algn="ctr">
              <a:lnSpc>
                <a:spcPts val="5740"/>
              </a:lnSpc>
              <a:spcBef>
                <a:spcPct val="0"/>
              </a:spcBef>
            </a:pPr>
            <a:r>
              <a:rPr lang="en-US" sz="4100">
                <a:solidFill>
                  <a:srgbClr val="FFFFFF"/>
                </a:solidFill>
                <a:latin typeface="Canva Sans Bold"/>
              </a:rPr>
              <a:t>Finalized Dataset</a:t>
            </a:r>
          </a:p>
        </p:txBody>
      </p:sp>
      <p:sp>
        <p:nvSpPr>
          <p:cNvPr id="7" name="TextBox 7"/>
          <p:cNvSpPr txBox="1"/>
          <p:nvPr/>
        </p:nvSpPr>
        <p:spPr>
          <a:xfrm>
            <a:off x="2070788" y="3293779"/>
            <a:ext cx="2320051"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Identification</a:t>
            </a:r>
          </a:p>
        </p:txBody>
      </p:sp>
      <p:sp>
        <p:nvSpPr>
          <p:cNvPr id="8" name="TextBox 8"/>
          <p:cNvSpPr txBox="1"/>
          <p:nvPr/>
        </p:nvSpPr>
        <p:spPr>
          <a:xfrm>
            <a:off x="6429058" y="3293779"/>
            <a:ext cx="2320051"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Training </a:t>
            </a:r>
          </a:p>
        </p:txBody>
      </p:sp>
      <p:sp>
        <p:nvSpPr>
          <p:cNvPr id="9" name="TextBox 9"/>
          <p:cNvSpPr txBox="1"/>
          <p:nvPr/>
        </p:nvSpPr>
        <p:spPr>
          <a:xfrm>
            <a:off x="10183757" y="3293779"/>
            <a:ext cx="2320051"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Validation </a:t>
            </a:r>
          </a:p>
        </p:txBody>
      </p:sp>
      <p:sp>
        <p:nvSpPr>
          <p:cNvPr id="10" name="TextBox 10"/>
          <p:cNvSpPr txBox="1"/>
          <p:nvPr/>
        </p:nvSpPr>
        <p:spPr>
          <a:xfrm>
            <a:off x="1600476" y="4338107"/>
            <a:ext cx="3290759" cy="13627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Recognition an emotion using audio data  </a:t>
            </a:r>
          </a:p>
        </p:txBody>
      </p:sp>
      <p:sp>
        <p:nvSpPr>
          <p:cNvPr id="11" name="TextBox 11"/>
          <p:cNvSpPr txBox="1"/>
          <p:nvPr/>
        </p:nvSpPr>
        <p:spPr>
          <a:xfrm>
            <a:off x="6520067" y="4599728"/>
            <a:ext cx="2177455"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1152</a:t>
            </a:r>
          </a:p>
        </p:txBody>
      </p:sp>
      <p:sp>
        <p:nvSpPr>
          <p:cNvPr id="12" name="TextBox 12"/>
          <p:cNvSpPr txBox="1"/>
          <p:nvPr/>
        </p:nvSpPr>
        <p:spPr>
          <a:xfrm>
            <a:off x="10326353" y="4599728"/>
            <a:ext cx="2177455"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288</a:t>
            </a:r>
          </a:p>
        </p:txBody>
      </p:sp>
      <p:sp>
        <p:nvSpPr>
          <p:cNvPr id="13" name="TextBox 13"/>
          <p:cNvSpPr txBox="1"/>
          <p:nvPr/>
        </p:nvSpPr>
        <p:spPr>
          <a:xfrm>
            <a:off x="839018" y="2174613"/>
            <a:ext cx="3743530" cy="629920"/>
          </a:xfrm>
          <a:prstGeom prst="rect">
            <a:avLst/>
          </a:prstGeom>
        </p:spPr>
        <p:txBody>
          <a:bodyPr lIns="0" tIns="0" rIns="0" bIns="0" rtlCol="0" anchor="t">
            <a:spAutoFit/>
          </a:bodyPr>
          <a:lstStyle/>
          <a:p>
            <a:pPr algn="ctr">
              <a:lnSpc>
                <a:spcPts val="5180"/>
              </a:lnSpc>
              <a:spcBef>
                <a:spcPct val="0"/>
              </a:spcBef>
            </a:pPr>
            <a:r>
              <a:rPr lang="en-US" sz="3700">
                <a:solidFill>
                  <a:srgbClr val="FFFFFF"/>
                </a:solidFill>
                <a:latin typeface="Cambria Bold"/>
              </a:rPr>
              <a:t>All Images - 1440</a:t>
            </a:r>
          </a:p>
        </p:txBody>
      </p:sp>
      <p:sp>
        <p:nvSpPr>
          <p:cNvPr id="14" name="TextBox 14"/>
          <p:cNvSpPr txBox="1"/>
          <p:nvPr/>
        </p:nvSpPr>
        <p:spPr>
          <a:xfrm>
            <a:off x="11445814" y="6311824"/>
            <a:ext cx="3038568" cy="5334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mbria Bold"/>
              </a:rPr>
              <a:t>Data Preprocess</a:t>
            </a:r>
          </a:p>
        </p:txBody>
      </p:sp>
      <p:sp>
        <p:nvSpPr>
          <p:cNvPr id="15" name="TextBox 15"/>
          <p:cNvSpPr txBox="1"/>
          <p:nvPr/>
        </p:nvSpPr>
        <p:spPr>
          <a:xfrm>
            <a:off x="12309983" y="7031029"/>
            <a:ext cx="4916537" cy="19672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000000"/>
                </a:solidFill>
                <a:latin typeface="Canva Sans Bold"/>
              </a:rPr>
              <a:t>Normalization</a:t>
            </a:r>
          </a:p>
          <a:p>
            <a:pPr marL="604519" lvl="1" indent="-302260" algn="l">
              <a:lnSpc>
                <a:spcPts val="3919"/>
              </a:lnSpc>
              <a:buFont typeface="Arial"/>
              <a:buChar char="•"/>
            </a:pPr>
            <a:r>
              <a:rPr lang="en-US" sz="2799">
                <a:solidFill>
                  <a:srgbClr val="000000"/>
                </a:solidFill>
                <a:latin typeface="Canva Sans Bold"/>
              </a:rPr>
              <a:t>Data augmentation</a:t>
            </a:r>
          </a:p>
          <a:p>
            <a:pPr marL="604519" lvl="1" indent="-302260" algn="l">
              <a:lnSpc>
                <a:spcPts val="3919"/>
              </a:lnSpc>
              <a:buFont typeface="Arial"/>
              <a:buChar char="•"/>
            </a:pPr>
            <a:r>
              <a:rPr lang="en-US" sz="2799">
                <a:solidFill>
                  <a:srgbClr val="000000"/>
                </a:solidFill>
                <a:latin typeface="Canva Sans Bold"/>
              </a:rPr>
              <a:t>Convert audio files into spectrograms </a:t>
            </a:r>
          </a:p>
        </p:txBody>
      </p:sp>
      <p:grpSp>
        <p:nvGrpSpPr>
          <p:cNvPr id="16" name="Group 16"/>
          <p:cNvGrpSpPr/>
          <p:nvPr/>
        </p:nvGrpSpPr>
        <p:grpSpPr>
          <a:xfrm>
            <a:off x="0" y="9552669"/>
            <a:ext cx="18288000" cy="812580"/>
            <a:chOff x="0" y="0"/>
            <a:chExt cx="24384000" cy="1083440"/>
          </a:xfrm>
        </p:grpSpPr>
        <p:grpSp>
          <p:nvGrpSpPr>
            <p:cNvPr id="17" name="Group 17"/>
            <p:cNvGrpSpPr/>
            <p:nvPr/>
          </p:nvGrpSpPr>
          <p:grpSpPr>
            <a:xfrm>
              <a:off x="0" y="0"/>
              <a:ext cx="24384000" cy="1008975"/>
              <a:chOff x="0" y="0"/>
              <a:chExt cx="4816593" cy="199304"/>
            </a:xfrm>
          </p:grpSpPr>
          <p:sp>
            <p:nvSpPr>
              <p:cNvPr id="18" name="Freeform 18"/>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19" name="TextBox 19"/>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20" name="TextBox 20"/>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21" name="Freeform 21"/>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2"/>
              <a:stretch>
                <a:fillRect/>
              </a:stretch>
            </a:blipFill>
          </p:spPr>
        </p:sp>
      </p:grpSp>
      <p:sp>
        <p:nvSpPr>
          <p:cNvPr id="22" name="TextBox 22"/>
          <p:cNvSpPr txBox="1"/>
          <p:nvPr/>
        </p:nvSpPr>
        <p:spPr>
          <a:xfrm>
            <a:off x="14531765" y="901195"/>
            <a:ext cx="3564434" cy="812016"/>
          </a:xfrm>
          <a:prstGeom prst="rect">
            <a:avLst/>
          </a:prstGeom>
        </p:spPr>
        <p:txBody>
          <a:bodyPr lIns="0" tIns="0" rIns="0" bIns="0" rtlCol="0" anchor="t">
            <a:spAutoFit/>
          </a:bodyPr>
          <a:lstStyle/>
          <a:p>
            <a:pPr algn="r">
              <a:lnSpc>
                <a:spcPts val="6693"/>
              </a:lnSpc>
              <a:spcBef>
                <a:spcPct val="0"/>
              </a:spcBef>
            </a:pPr>
            <a:r>
              <a:rPr lang="en-US" sz="4780">
                <a:solidFill>
                  <a:srgbClr val="FFFFFF"/>
                </a:solidFill>
                <a:latin typeface="League Spartan"/>
              </a:rPr>
              <a:t>DATASETS</a:t>
            </a:r>
          </a:p>
        </p:txBody>
      </p:sp>
      <p:sp>
        <p:nvSpPr>
          <p:cNvPr id="23" name="TextBox 23"/>
          <p:cNvSpPr txBox="1"/>
          <p:nvPr/>
        </p:nvSpPr>
        <p:spPr>
          <a:xfrm>
            <a:off x="14375119" y="92183"/>
            <a:ext cx="3721080" cy="622192"/>
          </a:xfrm>
          <a:prstGeom prst="rect">
            <a:avLst/>
          </a:prstGeom>
        </p:spPr>
        <p:txBody>
          <a:bodyPr lIns="0" tIns="0" rIns="0" bIns="0" rtlCol="0" anchor="t">
            <a:spAutoFit/>
          </a:bodyPr>
          <a:lstStyle/>
          <a:p>
            <a:pPr algn="r">
              <a:lnSpc>
                <a:spcPts val="5080"/>
              </a:lnSpc>
              <a:spcBef>
                <a:spcPct val="0"/>
              </a:spcBef>
            </a:pPr>
            <a:r>
              <a:rPr lang="en-US" sz="3629">
                <a:solidFill>
                  <a:srgbClr val="FFFFFF"/>
                </a:solidFill>
                <a:latin typeface="Lato Bold"/>
              </a:rPr>
              <a:t>METHODOLOGY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0" y="9552669"/>
            <a:ext cx="18288000" cy="812580"/>
            <a:chOff x="0" y="0"/>
            <a:chExt cx="24384000" cy="1083440"/>
          </a:xfrm>
        </p:grpSpPr>
        <p:grpSp>
          <p:nvGrpSpPr>
            <p:cNvPr id="3" name="Group 3"/>
            <p:cNvGrpSpPr/>
            <p:nvPr/>
          </p:nvGrpSpPr>
          <p:grpSpPr>
            <a:xfrm>
              <a:off x="0" y="0"/>
              <a:ext cx="24384000" cy="1008975"/>
              <a:chOff x="0" y="0"/>
              <a:chExt cx="4816593" cy="199304"/>
            </a:xfrm>
          </p:grpSpPr>
          <p:sp>
            <p:nvSpPr>
              <p:cNvPr id="4" name="Freeform 4"/>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5" name="TextBox 5"/>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7" name="Freeform 7"/>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2"/>
              <a:stretch>
                <a:fillRect/>
              </a:stretch>
            </a:blipFill>
          </p:spPr>
        </p:sp>
      </p:grpSp>
      <p:sp>
        <p:nvSpPr>
          <p:cNvPr id="8" name="Freeform 8"/>
          <p:cNvSpPr/>
          <p:nvPr/>
        </p:nvSpPr>
        <p:spPr>
          <a:xfrm>
            <a:off x="2957347" y="2686430"/>
            <a:ext cx="12373306" cy="5166728"/>
          </a:xfrm>
          <a:custGeom>
            <a:avLst/>
            <a:gdLst/>
            <a:ahLst/>
            <a:cxnLst/>
            <a:rect l="l" t="t" r="r" b="b"/>
            <a:pathLst>
              <a:path w="12373306" h="5166728">
                <a:moveTo>
                  <a:pt x="0" y="0"/>
                </a:moveTo>
                <a:lnTo>
                  <a:pt x="12373306" y="0"/>
                </a:lnTo>
                <a:lnTo>
                  <a:pt x="12373306" y="5166728"/>
                </a:lnTo>
                <a:lnTo>
                  <a:pt x="0" y="5166728"/>
                </a:lnTo>
                <a:lnTo>
                  <a:pt x="0" y="0"/>
                </a:lnTo>
                <a:close/>
              </a:path>
            </a:pathLst>
          </a:custGeom>
          <a:blipFill>
            <a:blip r:embed="rId3"/>
            <a:stretch>
              <a:fillRect/>
            </a:stretch>
          </a:blipFill>
        </p:spPr>
      </p:sp>
      <p:sp>
        <p:nvSpPr>
          <p:cNvPr id="9" name="TextBox 9"/>
          <p:cNvSpPr txBox="1"/>
          <p:nvPr/>
        </p:nvSpPr>
        <p:spPr>
          <a:xfrm>
            <a:off x="483225" y="1078613"/>
            <a:ext cx="3564434" cy="812016"/>
          </a:xfrm>
          <a:prstGeom prst="rect">
            <a:avLst/>
          </a:prstGeom>
        </p:spPr>
        <p:txBody>
          <a:bodyPr lIns="0" tIns="0" rIns="0" bIns="0" rtlCol="0" anchor="t">
            <a:spAutoFit/>
          </a:bodyPr>
          <a:lstStyle/>
          <a:p>
            <a:pPr algn="l">
              <a:lnSpc>
                <a:spcPts val="6693"/>
              </a:lnSpc>
              <a:spcBef>
                <a:spcPct val="0"/>
              </a:spcBef>
            </a:pPr>
            <a:r>
              <a:rPr lang="en-US" sz="4780">
                <a:solidFill>
                  <a:srgbClr val="FFFFFF"/>
                </a:solidFill>
                <a:latin typeface="League Spartan"/>
              </a:rPr>
              <a:t>DATASETS</a:t>
            </a:r>
          </a:p>
        </p:txBody>
      </p:sp>
      <p:sp>
        <p:nvSpPr>
          <p:cNvPr id="10" name="TextBox 10"/>
          <p:cNvSpPr txBox="1"/>
          <p:nvPr/>
        </p:nvSpPr>
        <p:spPr>
          <a:xfrm>
            <a:off x="483225" y="364727"/>
            <a:ext cx="3721080" cy="622192"/>
          </a:xfrm>
          <a:prstGeom prst="rect">
            <a:avLst/>
          </a:prstGeom>
        </p:spPr>
        <p:txBody>
          <a:bodyPr lIns="0" tIns="0" rIns="0" bIns="0" rtlCol="0" anchor="t">
            <a:spAutoFit/>
          </a:bodyPr>
          <a:lstStyle/>
          <a:p>
            <a:pPr algn="l">
              <a:lnSpc>
                <a:spcPts val="5080"/>
              </a:lnSpc>
              <a:spcBef>
                <a:spcPct val="0"/>
              </a:spcBef>
            </a:pPr>
            <a:r>
              <a:rPr lang="en-US" sz="3629">
                <a:solidFill>
                  <a:srgbClr val="FFFFFF"/>
                </a:solidFill>
                <a:latin typeface="Lato Bold"/>
              </a:rPr>
              <a:t>METHODOLOGY</a:t>
            </a:r>
          </a:p>
        </p:txBody>
      </p:sp>
      <p:sp>
        <p:nvSpPr>
          <p:cNvPr id="11" name="TextBox 11"/>
          <p:cNvSpPr txBox="1"/>
          <p:nvPr/>
        </p:nvSpPr>
        <p:spPr>
          <a:xfrm>
            <a:off x="7074024" y="7987548"/>
            <a:ext cx="4139952" cy="481330"/>
          </a:xfrm>
          <a:prstGeom prst="rect">
            <a:avLst/>
          </a:prstGeom>
        </p:spPr>
        <p:txBody>
          <a:bodyPr lIns="0" tIns="0" rIns="0" bIns="0" rtlCol="0" anchor="t">
            <a:spAutoFit/>
          </a:bodyPr>
          <a:lstStyle/>
          <a:p>
            <a:pPr algn="ctr">
              <a:lnSpc>
                <a:spcPts val="3920"/>
              </a:lnSpc>
            </a:pPr>
            <a:r>
              <a:rPr lang="en-US" sz="2800">
                <a:solidFill>
                  <a:srgbClr val="FFFFFF"/>
                </a:solidFill>
                <a:latin typeface="Canva Sans"/>
              </a:rPr>
              <a:t>Converted Spectrogram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0" y="9552669"/>
            <a:ext cx="18288000" cy="812580"/>
            <a:chOff x="0" y="0"/>
            <a:chExt cx="24384000" cy="1083440"/>
          </a:xfrm>
        </p:grpSpPr>
        <p:grpSp>
          <p:nvGrpSpPr>
            <p:cNvPr id="3" name="Group 3"/>
            <p:cNvGrpSpPr/>
            <p:nvPr/>
          </p:nvGrpSpPr>
          <p:grpSpPr>
            <a:xfrm>
              <a:off x="0" y="0"/>
              <a:ext cx="24384000" cy="1008975"/>
              <a:chOff x="0" y="0"/>
              <a:chExt cx="4816593" cy="199304"/>
            </a:xfrm>
          </p:grpSpPr>
          <p:sp>
            <p:nvSpPr>
              <p:cNvPr id="4" name="Freeform 4"/>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5" name="TextBox 5"/>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7" name="Freeform 7"/>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2"/>
              <a:stretch>
                <a:fillRect/>
              </a:stretch>
            </a:blipFill>
          </p:spPr>
        </p:sp>
      </p:grpSp>
      <p:sp>
        <p:nvSpPr>
          <p:cNvPr id="8" name="Freeform 8"/>
          <p:cNvSpPr/>
          <p:nvPr/>
        </p:nvSpPr>
        <p:spPr>
          <a:xfrm>
            <a:off x="6377233" y="3996438"/>
            <a:ext cx="11671255" cy="5261862"/>
          </a:xfrm>
          <a:custGeom>
            <a:avLst/>
            <a:gdLst/>
            <a:ahLst/>
            <a:cxnLst/>
            <a:rect l="l" t="t" r="r" b="b"/>
            <a:pathLst>
              <a:path w="11671255" h="5261862">
                <a:moveTo>
                  <a:pt x="0" y="0"/>
                </a:moveTo>
                <a:lnTo>
                  <a:pt x="11671256" y="0"/>
                </a:lnTo>
                <a:lnTo>
                  <a:pt x="11671256" y="5261862"/>
                </a:lnTo>
                <a:lnTo>
                  <a:pt x="0" y="5261862"/>
                </a:lnTo>
                <a:lnTo>
                  <a:pt x="0" y="0"/>
                </a:lnTo>
                <a:close/>
              </a:path>
            </a:pathLst>
          </a:custGeom>
          <a:blipFill>
            <a:blip r:embed="rId3"/>
            <a:stretch>
              <a:fillRect r="-5543"/>
            </a:stretch>
          </a:blipFill>
        </p:spPr>
      </p:sp>
      <p:sp>
        <p:nvSpPr>
          <p:cNvPr id="9" name="Freeform 9"/>
          <p:cNvSpPr/>
          <p:nvPr/>
        </p:nvSpPr>
        <p:spPr>
          <a:xfrm>
            <a:off x="259724" y="1917700"/>
            <a:ext cx="5921728" cy="5194019"/>
          </a:xfrm>
          <a:custGeom>
            <a:avLst/>
            <a:gdLst/>
            <a:ahLst/>
            <a:cxnLst/>
            <a:rect l="l" t="t" r="r" b="b"/>
            <a:pathLst>
              <a:path w="5921728" h="5194019">
                <a:moveTo>
                  <a:pt x="0" y="0"/>
                </a:moveTo>
                <a:lnTo>
                  <a:pt x="5921727" y="0"/>
                </a:lnTo>
                <a:lnTo>
                  <a:pt x="5921727" y="5194019"/>
                </a:lnTo>
                <a:lnTo>
                  <a:pt x="0" y="5194019"/>
                </a:lnTo>
                <a:lnTo>
                  <a:pt x="0" y="0"/>
                </a:lnTo>
                <a:close/>
              </a:path>
            </a:pathLst>
          </a:custGeom>
          <a:blipFill>
            <a:blip r:embed="rId4"/>
            <a:stretch>
              <a:fillRect/>
            </a:stretch>
          </a:blipFill>
        </p:spPr>
      </p:sp>
      <p:sp>
        <p:nvSpPr>
          <p:cNvPr id="10" name="TextBox 10"/>
          <p:cNvSpPr txBox="1"/>
          <p:nvPr/>
        </p:nvSpPr>
        <p:spPr>
          <a:xfrm>
            <a:off x="156681" y="952500"/>
            <a:ext cx="18131319" cy="679450"/>
          </a:xfrm>
          <a:prstGeom prst="rect">
            <a:avLst/>
          </a:prstGeom>
        </p:spPr>
        <p:txBody>
          <a:bodyPr lIns="0" tIns="0" rIns="0" bIns="0" rtlCol="0" anchor="t">
            <a:spAutoFit/>
          </a:bodyPr>
          <a:lstStyle/>
          <a:p>
            <a:pPr algn="l">
              <a:lnSpc>
                <a:spcPts val="5599"/>
              </a:lnSpc>
              <a:spcBef>
                <a:spcPct val="0"/>
              </a:spcBef>
            </a:pPr>
            <a:r>
              <a:rPr lang="en-US" sz="3999">
                <a:solidFill>
                  <a:srgbClr val="FFFFFF"/>
                </a:solidFill>
                <a:latin typeface="League Spartan"/>
              </a:rPr>
              <a:t>FROM SCRACH DEEP LEARNING ARCHITECTURES</a:t>
            </a:r>
          </a:p>
        </p:txBody>
      </p:sp>
      <p:sp>
        <p:nvSpPr>
          <p:cNvPr id="11" name="TextBox 11"/>
          <p:cNvSpPr txBox="1"/>
          <p:nvPr/>
        </p:nvSpPr>
        <p:spPr>
          <a:xfrm>
            <a:off x="156681" y="120687"/>
            <a:ext cx="6370839" cy="622192"/>
          </a:xfrm>
          <a:prstGeom prst="rect">
            <a:avLst/>
          </a:prstGeom>
        </p:spPr>
        <p:txBody>
          <a:bodyPr lIns="0" tIns="0" rIns="0" bIns="0" rtlCol="0" anchor="t">
            <a:spAutoFit/>
          </a:bodyPr>
          <a:lstStyle/>
          <a:p>
            <a:pPr algn="l">
              <a:lnSpc>
                <a:spcPts val="5080"/>
              </a:lnSpc>
              <a:spcBef>
                <a:spcPct val="0"/>
              </a:spcBef>
            </a:pPr>
            <a:r>
              <a:rPr lang="en-US" sz="3629">
                <a:solidFill>
                  <a:srgbClr val="FFFFFF"/>
                </a:solidFill>
                <a:latin typeface="Lato Bold"/>
              </a:rPr>
              <a:t>EVIDENCE OF COMPLETION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0" y="9552669"/>
            <a:ext cx="18288000" cy="812580"/>
            <a:chOff x="0" y="0"/>
            <a:chExt cx="24384000" cy="1083440"/>
          </a:xfrm>
        </p:grpSpPr>
        <p:grpSp>
          <p:nvGrpSpPr>
            <p:cNvPr id="3" name="Group 3"/>
            <p:cNvGrpSpPr/>
            <p:nvPr/>
          </p:nvGrpSpPr>
          <p:grpSpPr>
            <a:xfrm>
              <a:off x="0" y="0"/>
              <a:ext cx="24384000" cy="1008975"/>
              <a:chOff x="0" y="0"/>
              <a:chExt cx="4816593" cy="199304"/>
            </a:xfrm>
          </p:grpSpPr>
          <p:sp>
            <p:nvSpPr>
              <p:cNvPr id="4" name="Freeform 4"/>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5" name="TextBox 5"/>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7" name="Freeform 7"/>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2"/>
              <a:stretch>
                <a:fillRect/>
              </a:stretch>
            </a:blipFill>
          </p:spPr>
        </p:sp>
      </p:grpSp>
      <p:graphicFrame>
        <p:nvGraphicFramePr>
          <p:cNvPr id="8" name="Table 8"/>
          <p:cNvGraphicFramePr>
            <a:graphicFrameLocks noGrp="1"/>
          </p:cNvGraphicFramePr>
          <p:nvPr/>
        </p:nvGraphicFramePr>
        <p:xfrm>
          <a:off x="815797" y="2789603"/>
          <a:ext cx="8531179" cy="4276429"/>
        </p:xfrm>
        <a:graphic>
          <a:graphicData uri="http://schemas.openxmlformats.org/drawingml/2006/table">
            <a:tbl>
              <a:tblPr/>
              <a:tblGrid>
                <a:gridCol w="4325712">
                  <a:extLst>
                    <a:ext uri="{9D8B030D-6E8A-4147-A177-3AD203B41FA5}">
                      <a16:colId xmlns:a16="http://schemas.microsoft.com/office/drawing/2014/main" val="20000"/>
                    </a:ext>
                  </a:extLst>
                </a:gridCol>
                <a:gridCol w="4205467">
                  <a:extLst>
                    <a:ext uri="{9D8B030D-6E8A-4147-A177-3AD203B41FA5}">
                      <a16:colId xmlns:a16="http://schemas.microsoft.com/office/drawing/2014/main" val="20001"/>
                    </a:ext>
                  </a:extLst>
                </a:gridCol>
              </a:tblGrid>
              <a:tr h="1634379">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4D6E74"/>
                    </a:solidFill>
                  </a:tcPr>
                </a:tc>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4D6E74"/>
                    </a:solidFill>
                  </a:tcPr>
                </a:tc>
                <a:extLst>
                  <a:ext uri="{0D108BD9-81ED-4DB2-BD59-A6C34878D82A}">
                    <a16:rowId xmlns:a16="http://schemas.microsoft.com/office/drawing/2014/main" val="10000"/>
                  </a:ext>
                </a:extLst>
              </a:tr>
              <a:tr h="1529108">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095D40"/>
                    </a:solidFill>
                  </a:tcPr>
                </a:tc>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CCC14F"/>
                    </a:solidFill>
                  </a:tcPr>
                </a:tc>
                <a:extLst>
                  <a:ext uri="{0D108BD9-81ED-4DB2-BD59-A6C34878D82A}">
                    <a16:rowId xmlns:a16="http://schemas.microsoft.com/office/drawing/2014/main" val="10001"/>
                  </a:ext>
                </a:extLst>
              </a:tr>
              <a:tr h="1112942">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095D40"/>
                    </a:solidFill>
                  </a:tcPr>
                </a:tc>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CCC14F"/>
                    </a:solidFill>
                  </a:tcPr>
                </a:tc>
                <a:extLst>
                  <a:ext uri="{0D108BD9-81ED-4DB2-BD59-A6C34878D82A}">
                    <a16:rowId xmlns:a16="http://schemas.microsoft.com/office/drawing/2014/main" val="10002"/>
                  </a:ext>
                </a:extLst>
              </a:tr>
            </a:tbl>
          </a:graphicData>
        </a:graphic>
      </p:graphicFrame>
      <p:sp>
        <p:nvSpPr>
          <p:cNvPr id="9" name="Freeform 9"/>
          <p:cNvSpPr/>
          <p:nvPr/>
        </p:nvSpPr>
        <p:spPr>
          <a:xfrm>
            <a:off x="11930134" y="487514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118848" y="3245618"/>
            <a:ext cx="347484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Architeccture</a:t>
            </a:r>
          </a:p>
        </p:txBody>
      </p:sp>
      <p:sp>
        <p:nvSpPr>
          <p:cNvPr id="11" name="TextBox 11"/>
          <p:cNvSpPr txBox="1"/>
          <p:nvPr/>
        </p:nvSpPr>
        <p:spPr>
          <a:xfrm>
            <a:off x="5312219" y="3203073"/>
            <a:ext cx="3890725" cy="9055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Emotion Identification accuracy</a:t>
            </a:r>
          </a:p>
        </p:txBody>
      </p:sp>
      <p:sp>
        <p:nvSpPr>
          <p:cNvPr id="12" name="TextBox 12"/>
          <p:cNvSpPr txBox="1"/>
          <p:nvPr/>
        </p:nvSpPr>
        <p:spPr>
          <a:xfrm>
            <a:off x="1118848" y="4437844"/>
            <a:ext cx="3474847" cy="1362710"/>
          </a:xfrm>
          <a:prstGeom prst="rect">
            <a:avLst/>
          </a:prstGeom>
        </p:spPr>
        <p:txBody>
          <a:bodyPr lIns="0" tIns="0" rIns="0" bIns="0" rtlCol="0" anchor="t">
            <a:spAutoFit/>
          </a:bodyPr>
          <a:lstStyle/>
          <a:p>
            <a:pPr algn="ctr">
              <a:lnSpc>
                <a:spcPts val="3640"/>
              </a:lnSpc>
            </a:pPr>
            <a:r>
              <a:rPr lang="en-US" sz="2600">
                <a:solidFill>
                  <a:srgbClr val="000000"/>
                </a:solidFill>
                <a:latin typeface="Canva Sans Bold"/>
              </a:rPr>
              <a:t>SVC (Support Vector Clasification) </a:t>
            </a:r>
          </a:p>
          <a:p>
            <a:pPr algn="ctr">
              <a:lnSpc>
                <a:spcPts val="3640"/>
              </a:lnSpc>
              <a:spcBef>
                <a:spcPct val="0"/>
              </a:spcBef>
            </a:pPr>
            <a:r>
              <a:rPr lang="en-US" sz="2600">
                <a:solidFill>
                  <a:srgbClr val="000000"/>
                </a:solidFill>
                <a:latin typeface="Canva Sans Bold"/>
              </a:rPr>
              <a:t>ML Model</a:t>
            </a:r>
          </a:p>
        </p:txBody>
      </p:sp>
      <p:sp>
        <p:nvSpPr>
          <p:cNvPr id="13" name="TextBox 13"/>
          <p:cNvSpPr txBox="1"/>
          <p:nvPr/>
        </p:nvSpPr>
        <p:spPr>
          <a:xfrm>
            <a:off x="1118848" y="6091546"/>
            <a:ext cx="3474847" cy="9055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Created Deep Learning Model</a:t>
            </a:r>
          </a:p>
        </p:txBody>
      </p:sp>
      <p:sp>
        <p:nvSpPr>
          <p:cNvPr id="14" name="TextBox 14"/>
          <p:cNvSpPr txBox="1"/>
          <p:nvPr/>
        </p:nvSpPr>
        <p:spPr>
          <a:xfrm>
            <a:off x="6594187" y="4895044"/>
            <a:ext cx="1326790"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17.43%</a:t>
            </a:r>
          </a:p>
        </p:txBody>
      </p:sp>
      <p:sp>
        <p:nvSpPr>
          <p:cNvPr id="15" name="TextBox 15"/>
          <p:cNvSpPr txBox="1"/>
          <p:nvPr/>
        </p:nvSpPr>
        <p:spPr>
          <a:xfrm>
            <a:off x="5417430" y="6091546"/>
            <a:ext cx="3474847" cy="448310"/>
          </a:xfrm>
          <a:prstGeom prst="rect">
            <a:avLst/>
          </a:prstGeom>
        </p:spPr>
        <p:txBody>
          <a:bodyPr lIns="0" tIns="0" rIns="0" bIns="0" rtlCol="0" anchor="t">
            <a:spAutoFit/>
          </a:bodyPr>
          <a:lstStyle/>
          <a:p>
            <a:pPr algn="ctr">
              <a:lnSpc>
                <a:spcPts val="3640"/>
              </a:lnSpc>
              <a:spcBef>
                <a:spcPct val="0"/>
              </a:spcBef>
            </a:pPr>
            <a:r>
              <a:rPr lang="en-US" sz="2600">
                <a:solidFill>
                  <a:srgbClr val="FF0000"/>
                </a:solidFill>
                <a:latin typeface="Canva Sans Bold"/>
              </a:rPr>
              <a:t>88.07%</a:t>
            </a:r>
          </a:p>
        </p:txBody>
      </p:sp>
      <p:sp>
        <p:nvSpPr>
          <p:cNvPr id="16" name="TextBox 16"/>
          <p:cNvSpPr txBox="1"/>
          <p:nvPr/>
        </p:nvSpPr>
        <p:spPr>
          <a:xfrm>
            <a:off x="10808563" y="2999238"/>
            <a:ext cx="5928940" cy="1313180"/>
          </a:xfrm>
          <a:prstGeom prst="rect">
            <a:avLst/>
          </a:prstGeom>
        </p:spPr>
        <p:txBody>
          <a:bodyPr lIns="0" tIns="0" rIns="0" bIns="0" rtlCol="0" anchor="t">
            <a:spAutoFit/>
          </a:bodyPr>
          <a:lstStyle/>
          <a:p>
            <a:pPr algn="ctr">
              <a:lnSpc>
                <a:spcPts val="5319"/>
              </a:lnSpc>
              <a:spcBef>
                <a:spcPct val="0"/>
              </a:spcBef>
            </a:pPr>
            <a:r>
              <a:rPr lang="en-US" sz="3799">
                <a:solidFill>
                  <a:srgbClr val="00FF00"/>
                </a:solidFill>
                <a:latin typeface="Canva Sans Bold"/>
              </a:rPr>
              <a:t>Test accuracies for CNN architectures</a:t>
            </a:r>
          </a:p>
        </p:txBody>
      </p:sp>
      <p:sp>
        <p:nvSpPr>
          <p:cNvPr id="17" name="TextBox 17"/>
          <p:cNvSpPr txBox="1"/>
          <p:nvPr/>
        </p:nvSpPr>
        <p:spPr>
          <a:xfrm>
            <a:off x="156681" y="962025"/>
            <a:ext cx="18131319" cy="629920"/>
          </a:xfrm>
          <a:prstGeom prst="rect">
            <a:avLst/>
          </a:prstGeom>
        </p:spPr>
        <p:txBody>
          <a:bodyPr lIns="0" tIns="0" rIns="0" bIns="0" rtlCol="0" anchor="t">
            <a:spAutoFit/>
          </a:bodyPr>
          <a:lstStyle/>
          <a:p>
            <a:pPr algn="l">
              <a:lnSpc>
                <a:spcPts val="5180"/>
              </a:lnSpc>
              <a:spcBef>
                <a:spcPct val="0"/>
              </a:spcBef>
            </a:pPr>
            <a:r>
              <a:rPr lang="en-US" sz="3700">
                <a:solidFill>
                  <a:srgbClr val="FFFFFF"/>
                </a:solidFill>
                <a:latin typeface="League Spartan"/>
              </a:rPr>
              <a:t>TRANSFER LEARNING &amp; FROM SCRACH DEEP LEARNING ARCHITECTURES</a:t>
            </a:r>
          </a:p>
        </p:txBody>
      </p:sp>
      <p:sp>
        <p:nvSpPr>
          <p:cNvPr id="18" name="TextBox 18"/>
          <p:cNvSpPr txBox="1"/>
          <p:nvPr/>
        </p:nvSpPr>
        <p:spPr>
          <a:xfrm>
            <a:off x="156681" y="120687"/>
            <a:ext cx="6370839" cy="622192"/>
          </a:xfrm>
          <a:prstGeom prst="rect">
            <a:avLst/>
          </a:prstGeom>
        </p:spPr>
        <p:txBody>
          <a:bodyPr lIns="0" tIns="0" rIns="0" bIns="0" rtlCol="0" anchor="t">
            <a:spAutoFit/>
          </a:bodyPr>
          <a:lstStyle/>
          <a:p>
            <a:pPr algn="l">
              <a:lnSpc>
                <a:spcPts val="5080"/>
              </a:lnSpc>
              <a:spcBef>
                <a:spcPct val="0"/>
              </a:spcBef>
            </a:pPr>
            <a:r>
              <a:rPr lang="en-US" sz="3629">
                <a:solidFill>
                  <a:srgbClr val="FFFFFF"/>
                </a:solidFill>
                <a:latin typeface="Lato Bold"/>
              </a:rPr>
              <a:t>EVIDENCE OF COMPLETION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148029" y="-2698059"/>
            <a:ext cx="1758868" cy="7667457"/>
            <a:chOff x="0" y="0"/>
            <a:chExt cx="463241" cy="2019413"/>
          </a:xfrm>
        </p:grpSpPr>
        <p:sp>
          <p:nvSpPr>
            <p:cNvPr id="3" name="Freeform 3"/>
            <p:cNvSpPr/>
            <p:nvPr/>
          </p:nvSpPr>
          <p:spPr>
            <a:xfrm>
              <a:off x="0" y="0"/>
              <a:ext cx="463241" cy="2019413"/>
            </a:xfrm>
            <a:custGeom>
              <a:avLst/>
              <a:gdLst/>
              <a:ahLst/>
              <a:cxnLst/>
              <a:rect l="l" t="t" r="r" b="b"/>
              <a:pathLst>
                <a:path w="463241" h="2019413">
                  <a:moveTo>
                    <a:pt x="154497" y="2000344"/>
                  </a:moveTo>
                  <a:cubicBezTo>
                    <a:pt x="178246" y="2011857"/>
                    <a:pt x="205246" y="2019413"/>
                    <a:pt x="231745" y="2019413"/>
                  </a:cubicBezTo>
                  <a:cubicBezTo>
                    <a:pt x="258245" y="2019413"/>
                    <a:pt x="283745" y="2012936"/>
                    <a:pt x="307244" y="2001422"/>
                  </a:cubicBezTo>
                  <a:cubicBezTo>
                    <a:pt x="307744" y="2001062"/>
                    <a:pt x="308244" y="2001062"/>
                    <a:pt x="308744" y="2000703"/>
                  </a:cubicBezTo>
                  <a:cubicBezTo>
                    <a:pt x="396992" y="1954648"/>
                    <a:pt x="461991" y="1833034"/>
                    <a:pt x="463241" y="1664109"/>
                  </a:cubicBezTo>
                  <a:lnTo>
                    <a:pt x="463241" y="0"/>
                  </a:lnTo>
                  <a:lnTo>
                    <a:pt x="0" y="0"/>
                  </a:lnTo>
                  <a:lnTo>
                    <a:pt x="0" y="1662873"/>
                  </a:lnTo>
                  <a:cubicBezTo>
                    <a:pt x="1250" y="1833753"/>
                    <a:pt x="65249" y="1955368"/>
                    <a:pt x="154497" y="2000344"/>
                  </a:cubicBezTo>
                  <a:close/>
                </a:path>
              </a:pathLst>
            </a:custGeom>
            <a:solidFill>
              <a:srgbClr val="095D40"/>
            </a:solidFill>
          </p:spPr>
        </p:sp>
        <p:sp>
          <p:nvSpPr>
            <p:cNvPr id="4" name="TextBox 4"/>
            <p:cNvSpPr txBox="1"/>
            <p:nvPr/>
          </p:nvSpPr>
          <p:spPr>
            <a:xfrm>
              <a:off x="0" y="-57150"/>
              <a:ext cx="463241" cy="1949563"/>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a:off x="1023938" y="2136643"/>
            <a:ext cx="16379658" cy="7044057"/>
            <a:chOff x="0" y="0"/>
            <a:chExt cx="4313984" cy="1855225"/>
          </a:xfrm>
        </p:grpSpPr>
        <p:sp>
          <p:nvSpPr>
            <p:cNvPr id="6" name="Freeform 6"/>
            <p:cNvSpPr/>
            <p:nvPr/>
          </p:nvSpPr>
          <p:spPr>
            <a:xfrm>
              <a:off x="0" y="0"/>
              <a:ext cx="4313984" cy="1855225"/>
            </a:xfrm>
            <a:custGeom>
              <a:avLst/>
              <a:gdLst/>
              <a:ahLst/>
              <a:cxnLst/>
              <a:rect l="l" t="t" r="r" b="b"/>
              <a:pathLst>
                <a:path w="4313984" h="1855225">
                  <a:moveTo>
                    <a:pt x="0" y="0"/>
                  </a:moveTo>
                  <a:lnTo>
                    <a:pt x="4313984" y="0"/>
                  </a:lnTo>
                  <a:lnTo>
                    <a:pt x="4313984" y="1855225"/>
                  </a:lnTo>
                  <a:lnTo>
                    <a:pt x="0" y="1855225"/>
                  </a:lnTo>
                  <a:close/>
                </a:path>
              </a:pathLst>
            </a:custGeom>
            <a:solidFill>
              <a:srgbClr val="FFFFFF"/>
            </a:solidFill>
          </p:spPr>
        </p:sp>
        <p:sp>
          <p:nvSpPr>
            <p:cNvPr id="7" name="TextBox 7"/>
            <p:cNvSpPr txBox="1"/>
            <p:nvPr/>
          </p:nvSpPr>
          <p:spPr>
            <a:xfrm>
              <a:off x="0" y="-57150"/>
              <a:ext cx="4313984" cy="1912375"/>
            </a:xfrm>
            <a:prstGeom prst="rect">
              <a:avLst/>
            </a:prstGeom>
          </p:spPr>
          <p:txBody>
            <a:bodyPr lIns="50800" tIns="50800" rIns="50800" bIns="50800" rtlCol="0" anchor="ctr"/>
            <a:lstStyle/>
            <a:p>
              <a:pPr algn="ctr">
                <a:lnSpc>
                  <a:spcPts val="3640"/>
                </a:lnSpc>
              </a:pPr>
              <a:endParaRPr/>
            </a:p>
          </p:txBody>
        </p:sp>
      </p:grpSp>
      <p:sp>
        <p:nvSpPr>
          <p:cNvPr id="8" name="Freeform 8"/>
          <p:cNvSpPr/>
          <p:nvPr/>
        </p:nvSpPr>
        <p:spPr>
          <a:xfrm>
            <a:off x="2519401" y="2252939"/>
            <a:ext cx="13249198" cy="6440156"/>
          </a:xfrm>
          <a:custGeom>
            <a:avLst/>
            <a:gdLst/>
            <a:ahLst/>
            <a:cxnLst/>
            <a:rect l="l" t="t" r="r" b="b"/>
            <a:pathLst>
              <a:path w="13249198" h="6440156">
                <a:moveTo>
                  <a:pt x="0" y="0"/>
                </a:moveTo>
                <a:lnTo>
                  <a:pt x="13249198" y="0"/>
                </a:lnTo>
                <a:lnTo>
                  <a:pt x="13249198" y="6440155"/>
                </a:lnTo>
                <a:lnTo>
                  <a:pt x="0" y="6440155"/>
                </a:lnTo>
                <a:lnTo>
                  <a:pt x="0" y="0"/>
                </a:lnTo>
                <a:close/>
              </a:path>
            </a:pathLst>
          </a:custGeom>
          <a:blipFill>
            <a:blip r:embed="rId2"/>
            <a:stretch>
              <a:fillRect/>
            </a:stretch>
          </a:blipFill>
        </p:spPr>
      </p:sp>
      <p:sp>
        <p:nvSpPr>
          <p:cNvPr id="9" name="TextBox 9"/>
          <p:cNvSpPr txBox="1"/>
          <p:nvPr/>
        </p:nvSpPr>
        <p:spPr>
          <a:xfrm>
            <a:off x="482840" y="421322"/>
            <a:ext cx="5439130" cy="819150"/>
          </a:xfrm>
          <a:prstGeom prst="rect">
            <a:avLst/>
          </a:prstGeom>
        </p:spPr>
        <p:txBody>
          <a:bodyPr lIns="0" tIns="0" rIns="0" bIns="0" rtlCol="0" anchor="t">
            <a:spAutoFit/>
          </a:bodyPr>
          <a:lstStyle/>
          <a:p>
            <a:pPr algn="l">
              <a:lnSpc>
                <a:spcPts val="6369"/>
              </a:lnSpc>
            </a:pPr>
            <a:r>
              <a:rPr lang="en-US" sz="5307">
                <a:solidFill>
                  <a:srgbClr val="3AB260"/>
                </a:solidFill>
                <a:latin typeface="Arimo Bold"/>
              </a:rPr>
              <a:t>METHODOLOGY</a:t>
            </a:r>
          </a:p>
        </p:txBody>
      </p:sp>
      <p:sp>
        <p:nvSpPr>
          <p:cNvPr id="10" name="TextBox 10"/>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11" name="TextBox 11"/>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12" name="TextBox 12"/>
          <p:cNvSpPr txBox="1"/>
          <p:nvPr/>
        </p:nvSpPr>
        <p:spPr>
          <a:xfrm>
            <a:off x="482840" y="1173797"/>
            <a:ext cx="4559926" cy="580390"/>
          </a:xfrm>
          <a:prstGeom prst="rect">
            <a:avLst/>
          </a:prstGeom>
        </p:spPr>
        <p:txBody>
          <a:bodyPr lIns="0" tIns="0" rIns="0" bIns="0" rtlCol="0" anchor="t">
            <a:spAutoFit/>
          </a:bodyPr>
          <a:lstStyle/>
          <a:p>
            <a:pPr algn="l">
              <a:lnSpc>
                <a:spcPts val="4759"/>
              </a:lnSpc>
            </a:pPr>
            <a:r>
              <a:rPr lang="en-US" sz="3399">
                <a:solidFill>
                  <a:srgbClr val="559257"/>
                </a:solidFill>
                <a:latin typeface="Canva Sans Bold"/>
              </a:rPr>
              <a:t>System Diagram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0" y="9552669"/>
            <a:ext cx="18288000" cy="812580"/>
            <a:chOff x="0" y="0"/>
            <a:chExt cx="24384000" cy="1083440"/>
          </a:xfrm>
        </p:grpSpPr>
        <p:grpSp>
          <p:nvGrpSpPr>
            <p:cNvPr id="3" name="Group 3"/>
            <p:cNvGrpSpPr/>
            <p:nvPr/>
          </p:nvGrpSpPr>
          <p:grpSpPr>
            <a:xfrm>
              <a:off x="0" y="0"/>
              <a:ext cx="24384000" cy="1008975"/>
              <a:chOff x="0" y="0"/>
              <a:chExt cx="4816593" cy="199304"/>
            </a:xfrm>
          </p:grpSpPr>
          <p:sp>
            <p:nvSpPr>
              <p:cNvPr id="4" name="Freeform 4"/>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5" name="TextBox 5"/>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7" name="Freeform 7"/>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2"/>
              <a:stretch>
                <a:fillRect/>
              </a:stretch>
            </a:blipFill>
          </p:spPr>
        </p:sp>
      </p:grpSp>
      <p:sp>
        <p:nvSpPr>
          <p:cNvPr id="8" name="Freeform 8"/>
          <p:cNvSpPr/>
          <p:nvPr/>
        </p:nvSpPr>
        <p:spPr>
          <a:xfrm>
            <a:off x="4530270" y="1764251"/>
            <a:ext cx="9384141" cy="7494049"/>
          </a:xfrm>
          <a:custGeom>
            <a:avLst/>
            <a:gdLst/>
            <a:ahLst/>
            <a:cxnLst/>
            <a:rect l="l" t="t" r="r" b="b"/>
            <a:pathLst>
              <a:path w="9384141" h="7494049">
                <a:moveTo>
                  <a:pt x="0" y="0"/>
                </a:moveTo>
                <a:lnTo>
                  <a:pt x="9384141" y="0"/>
                </a:lnTo>
                <a:lnTo>
                  <a:pt x="9384141" y="7494049"/>
                </a:lnTo>
                <a:lnTo>
                  <a:pt x="0" y="7494049"/>
                </a:lnTo>
                <a:lnTo>
                  <a:pt x="0" y="0"/>
                </a:lnTo>
                <a:close/>
              </a:path>
            </a:pathLst>
          </a:custGeom>
          <a:blipFill>
            <a:blip r:embed="rId3"/>
            <a:stretch>
              <a:fillRect/>
            </a:stretch>
          </a:blipFill>
        </p:spPr>
      </p:sp>
      <p:sp>
        <p:nvSpPr>
          <p:cNvPr id="9" name="TextBox 9"/>
          <p:cNvSpPr txBox="1"/>
          <p:nvPr/>
        </p:nvSpPr>
        <p:spPr>
          <a:xfrm>
            <a:off x="156681" y="952500"/>
            <a:ext cx="18131319" cy="679450"/>
          </a:xfrm>
          <a:prstGeom prst="rect">
            <a:avLst/>
          </a:prstGeom>
        </p:spPr>
        <p:txBody>
          <a:bodyPr lIns="0" tIns="0" rIns="0" bIns="0" rtlCol="0" anchor="t">
            <a:spAutoFit/>
          </a:bodyPr>
          <a:lstStyle/>
          <a:p>
            <a:pPr algn="l">
              <a:lnSpc>
                <a:spcPts val="5599"/>
              </a:lnSpc>
              <a:spcBef>
                <a:spcPct val="0"/>
              </a:spcBef>
            </a:pPr>
            <a:r>
              <a:rPr lang="en-US" sz="3999">
                <a:solidFill>
                  <a:srgbClr val="FFFFFF"/>
                </a:solidFill>
                <a:latin typeface="League Spartan"/>
              </a:rPr>
              <a:t>FROM SCRACH DEEP LEARNING ARCHITECTURES</a:t>
            </a:r>
          </a:p>
        </p:txBody>
      </p:sp>
      <p:sp>
        <p:nvSpPr>
          <p:cNvPr id="10" name="TextBox 10"/>
          <p:cNvSpPr txBox="1"/>
          <p:nvPr/>
        </p:nvSpPr>
        <p:spPr>
          <a:xfrm>
            <a:off x="156681" y="120687"/>
            <a:ext cx="6370839" cy="622192"/>
          </a:xfrm>
          <a:prstGeom prst="rect">
            <a:avLst/>
          </a:prstGeom>
        </p:spPr>
        <p:txBody>
          <a:bodyPr lIns="0" tIns="0" rIns="0" bIns="0" rtlCol="0" anchor="t">
            <a:spAutoFit/>
          </a:bodyPr>
          <a:lstStyle/>
          <a:p>
            <a:pPr algn="l">
              <a:lnSpc>
                <a:spcPts val="5080"/>
              </a:lnSpc>
              <a:spcBef>
                <a:spcPct val="0"/>
              </a:spcBef>
            </a:pPr>
            <a:r>
              <a:rPr lang="en-US" sz="3629">
                <a:solidFill>
                  <a:srgbClr val="FFFFFF"/>
                </a:solidFill>
                <a:latin typeface="Lato Bold"/>
              </a:rPr>
              <a:t>EVIDENCE OF COMPLETION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0" y="9552669"/>
            <a:ext cx="18288000" cy="812580"/>
            <a:chOff x="0" y="0"/>
            <a:chExt cx="24384000" cy="1083440"/>
          </a:xfrm>
        </p:grpSpPr>
        <p:grpSp>
          <p:nvGrpSpPr>
            <p:cNvPr id="3" name="Group 3"/>
            <p:cNvGrpSpPr/>
            <p:nvPr/>
          </p:nvGrpSpPr>
          <p:grpSpPr>
            <a:xfrm>
              <a:off x="0" y="0"/>
              <a:ext cx="24384000" cy="1008975"/>
              <a:chOff x="0" y="0"/>
              <a:chExt cx="4816593" cy="199304"/>
            </a:xfrm>
          </p:grpSpPr>
          <p:sp>
            <p:nvSpPr>
              <p:cNvPr id="4" name="Freeform 4"/>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5" name="TextBox 5"/>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7" name="Freeform 7"/>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2"/>
              <a:stretch>
                <a:fillRect/>
              </a:stretch>
            </a:blipFill>
          </p:spPr>
        </p:sp>
      </p:grpSp>
      <p:sp>
        <p:nvSpPr>
          <p:cNvPr id="8" name="Freeform 8"/>
          <p:cNvSpPr/>
          <p:nvPr/>
        </p:nvSpPr>
        <p:spPr>
          <a:xfrm>
            <a:off x="396411" y="1631950"/>
            <a:ext cx="8401675" cy="7835604"/>
          </a:xfrm>
          <a:custGeom>
            <a:avLst/>
            <a:gdLst/>
            <a:ahLst/>
            <a:cxnLst/>
            <a:rect l="l" t="t" r="r" b="b"/>
            <a:pathLst>
              <a:path w="8401675" h="7835604">
                <a:moveTo>
                  <a:pt x="0" y="0"/>
                </a:moveTo>
                <a:lnTo>
                  <a:pt x="8401674" y="0"/>
                </a:lnTo>
                <a:lnTo>
                  <a:pt x="8401674" y="7835604"/>
                </a:lnTo>
                <a:lnTo>
                  <a:pt x="0" y="7835604"/>
                </a:lnTo>
                <a:lnTo>
                  <a:pt x="0" y="0"/>
                </a:lnTo>
                <a:close/>
              </a:path>
            </a:pathLst>
          </a:custGeom>
          <a:blipFill>
            <a:blip r:embed="rId3"/>
            <a:stretch>
              <a:fillRect/>
            </a:stretch>
          </a:blipFill>
        </p:spPr>
      </p:sp>
      <p:sp>
        <p:nvSpPr>
          <p:cNvPr id="9" name="TextBox 9"/>
          <p:cNvSpPr txBox="1"/>
          <p:nvPr/>
        </p:nvSpPr>
        <p:spPr>
          <a:xfrm>
            <a:off x="156681" y="952500"/>
            <a:ext cx="18131319" cy="679450"/>
          </a:xfrm>
          <a:prstGeom prst="rect">
            <a:avLst/>
          </a:prstGeom>
        </p:spPr>
        <p:txBody>
          <a:bodyPr lIns="0" tIns="0" rIns="0" bIns="0" rtlCol="0" anchor="t">
            <a:spAutoFit/>
          </a:bodyPr>
          <a:lstStyle/>
          <a:p>
            <a:pPr algn="l">
              <a:lnSpc>
                <a:spcPts val="5599"/>
              </a:lnSpc>
              <a:spcBef>
                <a:spcPct val="0"/>
              </a:spcBef>
            </a:pPr>
            <a:r>
              <a:rPr lang="en-US" sz="3999">
                <a:solidFill>
                  <a:srgbClr val="FFFFFF"/>
                </a:solidFill>
                <a:latin typeface="League Spartan"/>
              </a:rPr>
              <a:t>FROM SCRACH DEEP LEARNING ARCHITECTURES</a:t>
            </a:r>
          </a:p>
        </p:txBody>
      </p:sp>
      <p:sp>
        <p:nvSpPr>
          <p:cNvPr id="10" name="TextBox 10"/>
          <p:cNvSpPr txBox="1"/>
          <p:nvPr/>
        </p:nvSpPr>
        <p:spPr>
          <a:xfrm>
            <a:off x="156681" y="120687"/>
            <a:ext cx="6370839" cy="622192"/>
          </a:xfrm>
          <a:prstGeom prst="rect">
            <a:avLst/>
          </a:prstGeom>
        </p:spPr>
        <p:txBody>
          <a:bodyPr lIns="0" tIns="0" rIns="0" bIns="0" rtlCol="0" anchor="t">
            <a:spAutoFit/>
          </a:bodyPr>
          <a:lstStyle/>
          <a:p>
            <a:pPr algn="l">
              <a:lnSpc>
                <a:spcPts val="5080"/>
              </a:lnSpc>
              <a:spcBef>
                <a:spcPct val="0"/>
              </a:spcBef>
            </a:pPr>
            <a:r>
              <a:rPr lang="en-US" sz="3629">
                <a:solidFill>
                  <a:srgbClr val="FFFFFF"/>
                </a:solidFill>
                <a:latin typeface="Lato Bold"/>
              </a:rPr>
              <a:t>EVIDENCE OF COMPLETION </a:t>
            </a:r>
          </a:p>
        </p:txBody>
      </p:sp>
      <p:sp>
        <p:nvSpPr>
          <p:cNvPr id="11" name="TextBox 11"/>
          <p:cNvSpPr txBox="1"/>
          <p:nvPr/>
        </p:nvSpPr>
        <p:spPr>
          <a:xfrm>
            <a:off x="10496784" y="3883660"/>
            <a:ext cx="6762516" cy="2462530"/>
          </a:xfrm>
          <a:prstGeom prst="rect">
            <a:avLst/>
          </a:prstGeom>
        </p:spPr>
        <p:txBody>
          <a:bodyPr lIns="0" tIns="0" rIns="0" bIns="0" rtlCol="0" anchor="t">
            <a:spAutoFit/>
          </a:bodyPr>
          <a:lstStyle/>
          <a:p>
            <a:pPr algn="l">
              <a:lnSpc>
                <a:spcPts val="3920"/>
              </a:lnSpc>
            </a:pPr>
            <a:r>
              <a:rPr lang="en-US" sz="2800">
                <a:solidFill>
                  <a:srgbClr val="FDD05A"/>
                </a:solidFill>
                <a:latin typeface="Canva Sans Bold"/>
              </a:rPr>
              <a:t>Selected Deep Learning Architecture</a:t>
            </a:r>
          </a:p>
          <a:p>
            <a:pPr algn="l">
              <a:lnSpc>
                <a:spcPts val="3920"/>
              </a:lnSpc>
            </a:pPr>
            <a:endParaRPr lang="en-US" sz="2800">
              <a:solidFill>
                <a:srgbClr val="FDD05A"/>
              </a:solidFill>
              <a:latin typeface="Canva Sans Bold"/>
            </a:endParaRPr>
          </a:p>
          <a:p>
            <a:pPr algn="l">
              <a:lnSpc>
                <a:spcPts val="3920"/>
              </a:lnSpc>
              <a:spcBef>
                <a:spcPct val="0"/>
              </a:spcBef>
            </a:pPr>
            <a:r>
              <a:rPr lang="en-US" sz="2800">
                <a:solidFill>
                  <a:srgbClr val="FDD05A"/>
                </a:solidFill>
                <a:latin typeface="Canva Sans Bold"/>
              </a:rPr>
              <a:t>Training data: 1152</a:t>
            </a:r>
          </a:p>
          <a:p>
            <a:pPr algn="l">
              <a:lnSpc>
                <a:spcPts val="3920"/>
              </a:lnSpc>
              <a:spcBef>
                <a:spcPct val="0"/>
              </a:spcBef>
            </a:pPr>
            <a:endParaRPr lang="en-US" sz="2800">
              <a:solidFill>
                <a:srgbClr val="FDD05A"/>
              </a:solidFill>
              <a:latin typeface="Canva Sans Bold"/>
            </a:endParaRPr>
          </a:p>
          <a:p>
            <a:pPr algn="l">
              <a:lnSpc>
                <a:spcPts val="3920"/>
              </a:lnSpc>
              <a:spcBef>
                <a:spcPct val="0"/>
              </a:spcBef>
            </a:pPr>
            <a:r>
              <a:rPr lang="en-US" sz="2800">
                <a:solidFill>
                  <a:srgbClr val="FDD05A"/>
                </a:solidFill>
                <a:latin typeface="Canva Sans Bold"/>
              </a:rPr>
              <a:t>Validation data: 288</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0" y="9552669"/>
            <a:ext cx="18288000" cy="812580"/>
            <a:chOff x="0" y="0"/>
            <a:chExt cx="24384000" cy="1083440"/>
          </a:xfrm>
        </p:grpSpPr>
        <p:grpSp>
          <p:nvGrpSpPr>
            <p:cNvPr id="3" name="Group 3"/>
            <p:cNvGrpSpPr/>
            <p:nvPr/>
          </p:nvGrpSpPr>
          <p:grpSpPr>
            <a:xfrm>
              <a:off x="0" y="0"/>
              <a:ext cx="24384000" cy="1008975"/>
              <a:chOff x="0" y="0"/>
              <a:chExt cx="4816593" cy="199304"/>
            </a:xfrm>
          </p:grpSpPr>
          <p:sp>
            <p:nvSpPr>
              <p:cNvPr id="4" name="Freeform 4"/>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5" name="TextBox 5"/>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7" name="Freeform 7"/>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2"/>
              <a:stretch>
                <a:fillRect/>
              </a:stretch>
            </a:blipFill>
          </p:spPr>
        </p:sp>
      </p:grpSp>
      <p:sp>
        <p:nvSpPr>
          <p:cNvPr id="8" name="Freeform 8"/>
          <p:cNvSpPr/>
          <p:nvPr/>
        </p:nvSpPr>
        <p:spPr>
          <a:xfrm>
            <a:off x="7506480" y="2155279"/>
            <a:ext cx="3278318" cy="7103021"/>
          </a:xfrm>
          <a:custGeom>
            <a:avLst/>
            <a:gdLst/>
            <a:ahLst/>
            <a:cxnLst/>
            <a:rect l="l" t="t" r="r" b="b"/>
            <a:pathLst>
              <a:path w="3278318" h="7103021">
                <a:moveTo>
                  <a:pt x="0" y="0"/>
                </a:moveTo>
                <a:lnTo>
                  <a:pt x="3278317" y="0"/>
                </a:lnTo>
                <a:lnTo>
                  <a:pt x="3278317" y="7103021"/>
                </a:lnTo>
                <a:lnTo>
                  <a:pt x="0" y="7103021"/>
                </a:lnTo>
                <a:lnTo>
                  <a:pt x="0" y="0"/>
                </a:lnTo>
                <a:close/>
              </a:path>
            </a:pathLst>
          </a:custGeom>
          <a:blipFill>
            <a:blip r:embed="rId3"/>
            <a:stretch>
              <a:fillRect/>
            </a:stretch>
          </a:blipFill>
        </p:spPr>
      </p:sp>
      <p:sp>
        <p:nvSpPr>
          <p:cNvPr id="9" name="Freeform 9"/>
          <p:cNvSpPr/>
          <p:nvPr/>
        </p:nvSpPr>
        <p:spPr>
          <a:xfrm>
            <a:off x="3566261" y="2155279"/>
            <a:ext cx="3278318" cy="7103021"/>
          </a:xfrm>
          <a:custGeom>
            <a:avLst/>
            <a:gdLst/>
            <a:ahLst/>
            <a:cxnLst/>
            <a:rect l="l" t="t" r="r" b="b"/>
            <a:pathLst>
              <a:path w="3278318" h="7103021">
                <a:moveTo>
                  <a:pt x="0" y="0"/>
                </a:moveTo>
                <a:lnTo>
                  <a:pt x="3278317" y="0"/>
                </a:lnTo>
                <a:lnTo>
                  <a:pt x="3278317" y="7103021"/>
                </a:lnTo>
                <a:lnTo>
                  <a:pt x="0" y="7103021"/>
                </a:lnTo>
                <a:lnTo>
                  <a:pt x="0" y="0"/>
                </a:lnTo>
                <a:close/>
              </a:path>
            </a:pathLst>
          </a:custGeom>
          <a:blipFill>
            <a:blip r:embed="rId4"/>
            <a:stretch>
              <a:fillRect/>
            </a:stretch>
          </a:blipFill>
        </p:spPr>
      </p:sp>
      <p:sp>
        <p:nvSpPr>
          <p:cNvPr id="10" name="Freeform 10"/>
          <p:cNvSpPr/>
          <p:nvPr/>
        </p:nvSpPr>
        <p:spPr>
          <a:xfrm>
            <a:off x="11443422" y="2155279"/>
            <a:ext cx="3278318" cy="7103021"/>
          </a:xfrm>
          <a:custGeom>
            <a:avLst/>
            <a:gdLst/>
            <a:ahLst/>
            <a:cxnLst/>
            <a:rect l="l" t="t" r="r" b="b"/>
            <a:pathLst>
              <a:path w="3278318" h="7103021">
                <a:moveTo>
                  <a:pt x="0" y="0"/>
                </a:moveTo>
                <a:lnTo>
                  <a:pt x="3278317" y="0"/>
                </a:lnTo>
                <a:lnTo>
                  <a:pt x="3278317" y="7103021"/>
                </a:lnTo>
                <a:lnTo>
                  <a:pt x="0" y="7103021"/>
                </a:lnTo>
                <a:lnTo>
                  <a:pt x="0" y="0"/>
                </a:lnTo>
                <a:close/>
              </a:path>
            </a:pathLst>
          </a:custGeom>
          <a:blipFill>
            <a:blip r:embed="rId5"/>
            <a:stretch>
              <a:fillRect/>
            </a:stretch>
          </a:blipFill>
        </p:spPr>
      </p:sp>
      <p:sp>
        <p:nvSpPr>
          <p:cNvPr id="11" name="TextBox 11"/>
          <p:cNvSpPr txBox="1"/>
          <p:nvPr/>
        </p:nvSpPr>
        <p:spPr>
          <a:xfrm>
            <a:off x="156681" y="962025"/>
            <a:ext cx="18131319" cy="636905"/>
          </a:xfrm>
          <a:prstGeom prst="rect">
            <a:avLst/>
          </a:prstGeom>
        </p:spPr>
        <p:txBody>
          <a:bodyPr lIns="0" tIns="0" rIns="0" bIns="0" rtlCol="0" anchor="t">
            <a:spAutoFit/>
          </a:bodyPr>
          <a:lstStyle/>
          <a:p>
            <a:pPr algn="l">
              <a:lnSpc>
                <a:spcPts val="5320"/>
              </a:lnSpc>
              <a:spcBef>
                <a:spcPct val="0"/>
              </a:spcBef>
            </a:pPr>
            <a:r>
              <a:rPr lang="en-US" sz="3800">
                <a:solidFill>
                  <a:srgbClr val="FFFFFF"/>
                </a:solidFill>
                <a:latin typeface="League Spartan"/>
              </a:rPr>
              <a:t>EMOTION IDENTIFICATION FROM AUDIO &amp; VIDEO ANALYSIS DATA. </a:t>
            </a:r>
          </a:p>
        </p:txBody>
      </p:sp>
      <p:sp>
        <p:nvSpPr>
          <p:cNvPr id="12" name="TextBox 12"/>
          <p:cNvSpPr txBox="1"/>
          <p:nvPr/>
        </p:nvSpPr>
        <p:spPr>
          <a:xfrm>
            <a:off x="156681" y="120687"/>
            <a:ext cx="6370839" cy="622192"/>
          </a:xfrm>
          <a:prstGeom prst="rect">
            <a:avLst/>
          </a:prstGeom>
        </p:spPr>
        <p:txBody>
          <a:bodyPr lIns="0" tIns="0" rIns="0" bIns="0" rtlCol="0" anchor="t">
            <a:spAutoFit/>
          </a:bodyPr>
          <a:lstStyle/>
          <a:p>
            <a:pPr algn="l">
              <a:lnSpc>
                <a:spcPts val="5080"/>
              </a:lnSpc>
              <a:spcBef>
                <a:spcPct val="0"/>
              </a:spcBef>
            </a:pPr>
            <a:r>
              <a:rPr lang="en-US" sz="3629">
                <a:solidFill>
                  <a:srgbClr val="FFFFFF"/>
                </a:solidFill>
                <a:latin typeface="Lato Bold"/>
              </a:rPr>
              <a:t>EVIDENCE OF COMPLETION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sp>
        <p:nvSpPr>
          <p:cNvPr id="2" name="Freeform 2"/>
          <p:cNvSpPr/>
          <p:nvPr/>
        </p:nvSpPr>
        <p:spPr>
          <a:xfrm>
            <a:off x="1577029" y="3011998"/>
            <a:ext cx="2694044" cy="5711374"/>
          </a:xfrm>
          <a:custGeom>
            <a:avLst/>
            <a:gdLst/>
            <a:ahLst/>
            <a:cxnLst/>
            <a:rect l="l" t="t" r="r" b="b"/>
            <a:pathLst>
              <a:path w="2694044" h="5711374">
                <a:moveTo>
                  <a:pt x="0" y="0"/>
                </a:moveTo>
                <a:lnTo>
                  <a:pt x="2694044" y="0"/>
                </a:lnTo>
                <a:lnTo>
                  <a:pt x="2694044" y="5711374"/>
                </a:lnTo>
                <a:lnTo>
                  <a:pt x="0" y="5711374"/>
                </a:lnTo>
                <a:lnTo>
                  <a:pt x="0" y="0"/>
                </a:lnTo>
                <a:close/>
              </a:path>
            </a:pathLst>
          </a:custGeom>
          <a:blipFill>
            <a:blip r:embed="rId2"/>
            <a:stretch>
              <a:fillRect/>
            </a:stretch>
          </a:blipFill>
        </p:spPr>
      </p:sp>
      <p:sp>
        <p:nvSpPr>
          <p:cNvPr id="3" name="Freeform 3"/>
          <p:cNvSpPr/>
          <p:nvPr/>
        </p:nvSpPr>
        <p:spPr>
          <a:xfrm>
            <a:off x="7558378" y="5337368"/>
            <a:ext cx="9374161" cy="3563798"/>
          </a:xfrm>
          <a:custGeom>
            <a:avLst/>
            <a:gdLst/>
            <a:ahLst/>
            <a:cxnLst/>
            <a:rect l="l" t="t" r="r" b="b"/>
            <a:pathLst>
              <a:path w="9374161" h="3563798">
                <a:moveTo>
                  <a:pt x="0" y="0"/>
                </a:moveTo>
                <a:lnTo>
                  <a:pt x="9374161" y="0"/>
                </a:lnTo>
                <a:lnTo>
                  <a:pt x="9374161" y="3563798"/>
                </a:lnTo>
                <a:lnTo>
                  <a:pt x="0" y="3563798"/>
                </a:lnTo>
                <a:lnTo>
                  <a:pt x="0" y="0"/>
                </a:lnTo>
                <a:close/>
              </a:path>
            </a:pathLst>
          </a:custGeom>
          <a:blipFill>
            <a:blip r:embed="rId3"/>
            <a:stretch>
              <a:fillRect t="-27437" b="-10021"/>
            </a:stretch>
          </a:blipFill>
        </p:spPr>
      </p:sp>
      <p:sp>
        <p:nvSpPr>
          <p:cNvPr id="4" name="TextBox 4"/>
          <p:cNvSpPr txBox="1"/>
          <p:nvPr/>
        </p:nvSpPr>
        <p:spPr>
          <a:xfrm>
            <a:off x="492806" y="1225602"/>
            <a:ext cx="9285383" cy="679450"/>
          </a:xfrm>
          <a:prstGeom prst="rect">
            <a:avLst/>
          </a:prstGeom>
        </p:spPr>
        <p:txBody>
          <a:bodyPr lIns="0" tIns="0" rIns="0" bIns="0" rtlCol="0" anchor="t">
            <a:spAutoFit/>
          </a:bodyPr>
          <a:lstStyle/>
          <a:p>
            <a:pPr algn="l">
              <a:lnSpc>
                <a:spcPts val="5599"/>
              </a:lnSpc>
              <a:spcBef>
                <a:spcPct val="0"/>
              </a:spcBef>
            </a:pPr>
            <a:r>
              <a:rPr lang="en-US" sz="3999">
                <a:solidFill>
                  <a:srgbClr val="FFFFFF"/>
                </a:solidFill>
                <a:latin typeface="Canva Sans Bold"/>
              </a:rPr>
              <a:t>View summary of Previous Emotions</a:t>
            </a:r>
          </a:p>
        </p:txBody>
      </p:sp>
      <p:sp>
        <p:nvSpPr>
          <p:cNvPr id="5" name="TextBox 5"/>
          <p:cNvSpPr txBox="1"/>
          <p:nvPr/>
        </p:nvSpPr>
        <p:spPr>
          <a:xfrm>
            <a:off x="492806" y="393790"/>
            <a:ext cx="6370839" cy="622192"/>
          </a:xfrm>
          <a:prstGeom prst="rect">
            <a:avLst/>
          </a:prstGeom>
        </p:spPr>
        <p:txBody>
          <a:bodyPr lIns="0" tIns="0" rIns="0" bIns="0" rtlCol="0" anchor="t">
            <a:spAutoFit/>
          </a:bodyPr>
          <a:lstStyle/>
          <a:p>
            <a:pPr algn="l">
              <a:lnSpc>
                <a:spcPts val="5080"/>
              </a:lnSpc>
              <a:spcBef>
                <a:spcPct val="0"/>
              </a:spcBef>
            </a:pPr>
            <a:r>
              <a:rPr lang="en-US" sz="3629">
                <a:solidFill>
                  <a:srgbClr val="FFFFFF"/>
                </a:solidFill>
                <a:latin typeface="Lato Bold"/>
              </a:rPr>
              <a:t>EVIDENCE OF COMPLETION </a:t>
            </a:r>
          </a:p>
        </p:txBody>
      </p:sp>
      <p:sp>
        <p:nvSpPr>
          <p:cNvPr id="6" name="TextBox 6"/>
          <p:cNvSpPr txBox="1"/>
          <p:nvPr/>
        </p:nvSpPr>
        <p:spPr>
          <a:xfrm>
            <a:off x="4722316" y="2945323"/>
            <a:ext cx="13565684" cy="1287145"/>
          </a:xfrm>
          <a:prstGeom prst="rect">
            <a:avLst/>
          </a:prstGeom>
        </p:spPr>
        <p:txBody>
          <a:bodyPr lIns="0" tIns="0" rIns="0" bIns="0" rtlCol="0" anchor="t">
            <a:spAutoFit/>
          </a:bodyPr>
          <a:lstStyle/>
          <a:p>
            <a:pPr algn="l">
              <a:lnSpc>
                <a:spcPts val="5179"/>
              </a:lnSpc>
              <a:spcBef>
                <a:spcPct val="0"/>
              </a:spcBef>
            </a:pPr>
            <a:r>
              <a:rPr lang="en-US" sz="3699">
                <a:solidFill>
                  <a:srgbClr val="FFFFFF"/>
                </a:solidFill>
                <a:latin typeface="Canva Sans Bold"/>
              </a:rPr>
              <a:t>User can access their previous emotion summary and get an about idea.</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780104" y="2141148"/>
            <a:ext cx="10658232" cy="1376184"/>
            <a:chOff x="0" y="0"/>
            <a:chExt cx="3147475" cy="406400"/>
          </a:xfrm>
        </p:grpSpPr>
        <p:sp>
          <p:nvSpPr>
            <p:cNvPr id="3" name="Freeform 3"/>
            <p:cNvSpPr/>
            <p:nvPr/>
          </p:nvSpPr>
          <p:spPr>
            <a:xfrm>
              <a:off x="0" y="0"/>
              <a:ext cx="3147475" cy="406400"/>
            </a:xfrm>
            <a:custGeom>
              <a:avLst/>
              <a:gdLst/>
              <a:ahLst/>
              <a:cxnLst/>
              <a:rect l="l" t="t" r="r" b="b"/>
              <a:pathLst>
                <a:path w="3147475" h="406400">
                  <a:moveTo>
                    <a:pt x="0" y="0"/>
                  </a:moveTo>
                  <a:lnTo>
                    <a:pt x="2944275" y="0"/>
                  </a:lnTo>
                  <a:lnTo>
                    <a:pt x="3147475" y="203200"/>
                  </a:lnTo>
                  <a:lnTo>
                    <a:pt x="2944275" y="406400"/>
                  </a:lnTo>
                  <a:lnTo>
                    <a:pt x="0" y="406400"/>
                  </a:lnTo>
                  <a:lnTo>
                    <a:pt x="203200" y="203200"/>
                  </a:lnTo>
                  <a:lnTo>
                    <a:pt x="0" y="0"/>
                  </a:lnTo>
                  <a:close/>
                </a:path>
              </a:pathLst>
            </a:custGeom>
            <a:gradFill rotWithShape="1">
              <a:gsLst>
                <a:gs pos="0">
                  <a:srgbClr val="0CC0DF">
                    <a:alpha val="100000"/>
                  </a:srgbClr>
                </a:gs>
                <a:gs pos="100000">
                  <a:srgbClr val="FFDE59">
                    <a:alpha val="100000"/>
                  </a:srgbClr>
                </a:gs>
              </a:gsLst>
              <a:lin ang="0"/>
            </a:gradFill>
          </p:spPr>
        </p:sp>
        <p:sp>
          <p:nvSpPr>
            <p:cNvPr id="4" name="TextBox 4"/>
            <p:cNvSpPr txBox="1"/>
            <p:nvPr/>
          </p:nvSpPr>
          <p:spPr>
            <a:xfrm>
              <a:off x="177800" y="-57150"/>
              <a:ext cx="2893475" cy="463550"/>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a:off x="1728016" y="5882605"/>
            <a:ext cx="8441530" cy="1319464"/>
            <a:chOff x="0" y="0"/>
            <a:chExt cx="2169938" cy="339175"/>
          </a:xfrm>
        </p:grpSpPr>
        <p:sp>
          <p:nvSpPr>
            <p:cNvPr id="6" name="Freeform 6"/>
            <p:cNvSpPr/>
            <p:nvPr/>
          </p:nvSpPr>
          <p:spPr>
            <a:xfrm>
              <a:off x="0" y="0"/>
              <a:ext cx="2169938" cy="339175"/>
            </a:xfrm>
            <a:custGeom>
              <a:avLst/>
              <a:gdLst/>
              <a:ahLst/>
              <a:cxnLst/>
              <a:rect l="l" t="t" r="r" b="b"/>
              <a:pathLst>
                <a:path w="2169938" h="339175">
                  <a:moveTo>
                    <a:pt x="0" y="0"/>
                  </a:moveTo>
                  <a:lnTo>
                    <a:pt x="1966738" y="0"/>
                  </a:lnTo>
                  <a:lnTo>
                    <a:pt x="2169938" y="169587"/>
                  </a:lnTo>
                  <a:lnTo>
                    <a:pt x="1966738" y="339175"/>
                  </a:lnTo>
                  <a:lnTo>
                    <a:pt x="0" y="339175"/>
                  </a:lnTo>
                  <a:lnTo>
                    <a:pt x="203200" y="169587"/>
                  </a:lnTo>
                  <a:lnTo>
                    <a:pt x="0" y="0"/>
                  </a:lnTo>
                  <a:close/>
                </a:path>
              </a:pathLst>
            </a:custGeom>
            <a:gradFill rotWithShape="1">
              <a:gsLst>
                <a:gs pos="0">
                  <a:srgbClr val="8C52FF">
                    <a:alpha val="100000"/>
                  </a:srgbClr>
                </a:gs>
                <a:gs pos="100000">
                  <a:srgbClr val="00BF63">
                    <a:alpha val="100000"/>
                  </a:srgbClr>
                </a:gs>
              </a:gsLst>
              <a:lin ang="0"/>
            </a:gradFill>
          </p:spPr>
        </p:sp>
        <p:sp>
          <p:nvSpPr>
            <p:cNvPr id="7" name="TextBox 7"/>
            <p:cNvSpPr txBox="1"/>
            <p:nvPr/>
          </p:nvSpPr>
          <p:spPr>
            <a:xfrm>
              <a:off x="177800" y="-57150"/>
              <a:ext cx="1915938" cy="396325"/>
            </a:xfrm>
            <a:prstGeom prst="rect">
              <a:avLst/>
            </a:prstGeom>
          </p:spPr>
          <p:txBody>
            <a:bodyPr lIns="50800" tIns="50800" rIns="50800" bIns="50800" rtlCol="0" anchor="ctr"/>
            <a:lstStyle/>
            <a:p>
              <a:pPr algn="ctr">
                <a:lnSpc>
                  <a:spcPts val="3640"/>
                </a:lnSpc>
              </a:pPr>
              <a:endParaRPr/>
            </a:p>
          </p:txBody>
        </p:sp>
      </p:grpSp>
      <p:grpSp>
        <p:nvGrpSpPr>
          <p:cNvPr id="8" name="Group 8"/>
          <p:cNvGrpSpPr/>
          <p:nvPr/>
        </p:nvGrpSpPr>
        <p:grpSpPr>
          <a:xfrm>
            <a:off x="4739452" y="4003107"/>
            <a:ext cx="10852901" cy="1460397"/>
            <a:chOff x="0" y="0"/>
            <a:chExt cx="3020150" cy="406400"/>
          </a:xfrm>
        </p:grpSpPr>
        <p:sp>
          <p:nvSpPr>
            <p:cNvPr id="9" name="Freeform 9"/>
            <p:cNvSpPr/>
            <p:nvPr/>
          </p:nvSpPr>
          <p:spPr>
            <a:xfrm>
              <a:off x="0" y="0"/>
              <a:ext cx="3020150" cy="406400"/>
            </a:xfrm>
            <a:custGeom>
              <a:avLst/>
              <a:gdLst/>
              <a:ahLst/>
              <a:cxnLst/>
              <a:rect l="l" t="t" r="r" b="b"/>
              <a:pathLst>
                <a:path w="3020150" h="406400">
                  <a:moveTo>
                    <a:pt x="0" y="0"/>
                  </a:moveTo>
                  <a:lnTo>
                    <a:pt x="2816950" y="0"/>
                  </a:lnTo>
                  <a:lnTo>
                    <a:pt x="3020150" y="203200"/>
                  </a:lnTo>
                  <a:lnTo>
                    <a:pt x="2816950" y="406400"/>
                  </a:lnTo>
                  <a:lnTo>
                    <a:pt x="0" y="406400"/>
                  </a:lnTo>
                  <a:lnTo>
                    <a:pt x="203200" y="203200"/>
                  </a:lnTo>
                  <a:lnTo>
                    <a:pt x="0" y="0"/>
                  </a:lnTo>
                  <a:close/>
                </a:path>
              </a:pathLst>
            </a:custGeom>
            <a:gradFill rotWithShape="1">
              <a:gsLst>
                <a:gs pos="0">
                  <a:srgbClr val="0097B2">
                    <a:alpha val="100000"/>
                  </a:srgbClr>
                </a:gs>
                <a:gs pos="100000">
                  <a:srgbClr val="7ED957">
                    <a:alpha val="100000"/>
                  </a:srgbClr>
                </a:gs>
              </a:gsLst>
              <a:lin ang="0"/>
            </a:gradFill>
          </p:spPr>
        </p:sp>
        <p:sp>
          <p:nvSpPr>
            <p:cNvPr id="10" name="TextBox 10"/>
            <p:cNvSpPr txBox="1"/>
            <p:nvPr/>
          </p:nvSpPr>
          <p:spPr>
            <a:xfrm>
              <a:off x="177800" y="-57150"/>
              <a:ext cx="2766150" cy="463550"/>
            </a:xfrm>
            <a:prstGeom prst="rect">
              <a:avLst/>
            </a:prstGeom>
          </p:spPr>
          <p:txBody>
            <a:bodyPr lIns="50800" tIns="50800" rIns="50800" bIns="50800" rtlCol="0" anchor="ctr"/>
            <a:lstStyle/>
            <a:p>
              <a:pPr algn="ctr">
                <a:lnSpc>
                  <a:spcPts val="3640"/>
                </a:lnSpc>
              </a:pPr>
              <a:endParaRPr/>
            </a:p>
          </p:txBody>
        </p:sp>
      </p:grpSp>
      <p:grpSp>
        <p:nvGrpSpPr>
          <p:cNvPr id="11" name="Group 11"/>
          <p:cNvGrpSpPr/>
          <p:nvPr/>
        </p:nvGrpSpPr>
        <p:grpSpPr>
          <a:xfrm>
            <a:off x="5335894" y="7630694"/>
            <a:ext cx="10658232" cy="1362387"/>
            <a:chOff x="0" y="0"/>
            <a:chExt cx="3179350" cy="406400"/>
          </a:xfrm>
        </p:grpSpPr>
        <p:sp>
          <p:nvSpPr>
            <p:cNvPr id="12" name="Freeform 12"/>
            <p:cNvSpPr/>
            <p:nvPr/>
          </p:nvSpPr>
          <p:spPr>
            <a:xfrm>
              <a:off x="0" y="0"/>
              <a:ext cx="3179350" cy="406400"/>
            </a:xfrm>
            <a:custGeom>
              <a:avLst/>
              <a:gdLst/>
              <a:ahLst/>
              <a:cxnLst/>
              <a:rect l="l" t="t" r="r" b="b"/>
              <a:pathLst>
                <a:path w="3179350" h="406400">
                  <a:moveTo>
                    <a:pt x="0" y="0"/>
                  </a:moveTo>
                  <a:lnTo>
                    <a:pt x="2976150" y="0"/>
                  </a:lnTo>
                  <a:lnTo>
                    <a:pt x="3179350" y="203200"/>
                  </a:lnTo>
                  <a:lnTo>
                    <a:pt x="2976150" y="406400"/>
                  </a:lnTo>
                  <a:lnTo>
                    <a:pt x="0" y="406400"/>
                  </a:lnTo>
                  <a:lnTo>
                    <a:pt x="203200" y="203200"/>
                  </a:lnTo>
                  <a:lnTo>
                    <a:pt x="0" y="0"/>
                  </a:lnTo>
                  <a:close/>
                </a:path>
              </a:pathLst>
            </a:custGeom>
            <a:gradFill rotWithShape="1">
              <a:gsLst>
                <a:gs pos="0">
                  <a:srgbClr val="FF5757">
                    <a:alpha val="100000"/>
                  </a:srgbClr>
                </a:gs>
                <a:gs pos="100000">
                  <a:srgbClr val="8C52FF">
                    <a:alpha val="100000"/>
                  </a:srgbClr>
                </a:gs>
              </a:gsLst>
              <a:lin ang="0"/>
            </a:gradFill>
          </p:spPr>
        </p:sp>
        <p:sp>
          <p:nvSpPr>
            <p:cNvPr id="13" name="TextBox 13"/>
            <p:cNvSpPr txBox="1"/>
            <p:nvPr/>
          </p:nvSpPr>
          <p:spPr>
            <a:xfrm>
              <a:off x="177800" y="-57150"/>
              <a:ext cx="2925350" cy="463550"/>
            </a:xfrm>
            <a:prstGeom prst="rect">
              <a:avLst/>
            </a:prstGeom>
          </p:spPr>
          <p:txBody>
            <a:bodyPr lIns="50800" tIns="50800" rIns="50800" bIns="50800" rtlCol="0" anchor="ctr"/>
            <a:lstStyle/>
            <a:p>
              <a:pPr algn="ctr">
                <a:lnSpc>
                  <a:spcPts val="3640"/>
                </a:lnSpc>
              </a:pPr>
              <a:endParaRPr/>
            </a:p>
          </p:txBody>
        </p:sp>
      </p:grpSp>
      <p:sp>
        <p:nvSpPr>
          <p:cNvPr id="14" name="Freeform 14"/>
          <p:cNvSpPr/>
          <p:nvPr/>
        </p:nvSpPr>
        <p:spPr>
          <a:xfrm>
            <a:off x="11438336" y="2373463"/>
            <a:ext cx="1609766" cy="911554"/>
          </a:xfrm>
          <a:custGeom>
            <a:avLst/>
            <a:gdLst/>
            <a:ahLst/>
            <a:cxnLst/>
            <a:rect l="l" t="t" r="r" b="b"/>
            <a:pathLst>
              <a:path w="1609766" h="911554">
                <a:moveTo>
                  <a:pt x="0" y="0"/>
                </a:moveTo>
                <a:lnTo>
                  <a:pt x="1609766" y="0"/>
                </a:lnTo>
                <a:lnTo>
                  <a:pt x="1609766" y="911554"/>
                </a:lnTo>
                <a:lnTo>
                  <a:pt x="0" y="911554"/>
                </a:lnTo>
                <a:lnTo>
                  <a:pt x="0" y="0"/>
                </a:lnTo>
                <a:close/>
              </a:path>
            </a:pathLst>
          </a:custGeom>
          <a:blipFill>
            <a:blip r:embed="rId2"/>
            <a:stretch>
              <a:fillRect/>
            </a:stretch>
          </a:blipFill>
        </p:spPr>
      </p:sp>
      <p:sp>
        <p:nvSpPr>
          <p:cNvPr id="15" name="TextBox 15"/>
          <p:cNvSpPr txBox="1"/>
          <p:nvPr/>
        </p:nvSpPr>
        <p:spPr>
          <a:xfrm>
            <a:off x="6015030" y="4480576"/>
            <a:ext cx="8203704"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Develop deep learning emotion recognition model.</a:t>
            </a:r>
          </a:p>
        </p:txBody>
      </p:sp>
      <p:sp>
        <p:nvSpPr>
          <p:cNvPr id="16" name="TextBox 16"/>
          <p:cNvSpPr txBox="1"/>
          <p:nvPr/>
        </p:nvSpPr>
        <p:spPr>
          <a:xfrm>
            <a:off x="3687546" y="6289607"/>
            <a:ext cx="4912816"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Train that model using dataset</a:t>
            </a:r>
          </a:p>
        </p:txBody>
      </p:sp>
      <p:sp>
        <p:nvSpPr>
          <p:cNvPr id="17" name="TextBox 17"/>
          <p:cNvSpPr txBox="1"/>
          <p:nvPr/>
        </p:nvSpPr>
        <p:spPr>
          <a:xfrm>
            <a:off x="2326429" y="2576510"/>
            <a:ext cx="753552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Extract audio data from video call feed</a:t>
            </a:r>
          </a:p>
        </p:txBody>
      </p:sp>
      <p:sp>
        <p:nvSpPr>
          <p:cNvPr id="18" name="Freeform 18"/>
          <p:cNvSpPr/>
          <p:nvPr/>
        </p:nvSpPr>
        <p:spPr>
          <a:xfrm>
            <a:off x="15593921" y="4273050"/>
            <a:ext cx="1609766" cy="911554"/>
          </a:xfrm>
          <a:custGeom>
            <a:avLst/>
            <a:gdLst/>
            <a:ahLst/>
            <a:cxnLst/>
            <a:rect l="l" t="t" r="r" b="b"/>
            <a:pathLst>
              <a:path w="1609766" h="911554">
                <a:moveTo>
                  <a:pt x="0" y="0"/>
                </a:moveTo>
                <a:lnTo>
                  <a:pt x="1609767" y="0"/>
                </a:lnTo>
                <a:lnTo>
                  <a:pt x="1609767" y="911555"/>
                </a:lnTo>
                <a:lnTo>
                  <a:pt x="0" y="911555"/>
                </a:lnTo>
                <a:lnTo>
                  <a:pt x="0" y="0"/>
                </a:lnTo>
                <a:close/>
              </a:path>
            </a:pathLst>
          </a:custGeom>
          <a:blipFill>
            <a:blip r:embed="rId2"/>
            <a:stretch>
              <a:fillRect/>
            </a:stretch>
          </a:blipFill>
        </p:spPr>
      </p:sp>
      <p:sp>
        <p:nvSpPr>
          <p:cNvPr id="19" name="Freeform 19"/>
          <p:cNvSpPr/>
          <p:nvPr/>
        </p:nvSpPr>
        <p:spPr>
          <a:xfrm>
            <a:off x="10114320" y="6086560"/>
            <a:ext cx="1609766" cy="911554"/>
          </a:xfrm>
          <a:custGeom>
            <a:avLst/>
            <a:gdLst/>
            <a:ahLst/>
            <a:cxnLst/>
            <a:rect l="l" t="t" r="r" b="b"/>
            <a:pathLst>
              <a:path w="1609766" h="911554">
                <a:moveTo>
                  <a:pt x="0" y="0"/>
                </a:moveTo>
                <a:lnTo>
                  <a:pt x="1609766" y="0"/>
                </a:lnTo>
                <a:lnTo>
                  <a:pt x="1609766" y="911554"/>
                </a:lnTo>
                <a:lnTo>
                  <a:pt x="0" y="911554"/>
                </a:lnTo>
                <a:lnTo>
                  <a:pt x="0" y="0"/>
                </a:lnTo>
                <a:close/>
              </a:path>
            </a:pathLst>
          </a:custGeom>
          <a:blipFill>
            <a:blip r:embed="rId2"/>
            <a:stretch>
              <a:fillRect/>
            </a:stretch>
          </a:blipFill>
        </p:spPr>
      </p:sp>
      <p:sp>
        <p:nvSpPr>
          <p:cNvPr id="20" name="Freeform 20"/>
          <p:cNvSpPr/>
          <p:nvPr/>
        </p:nvSpPr>
        <p:spPr>
          <a:xfrm>
            <a:off x="15994126" y="7856110"/>
            <a:ext cx="1609766" cy="911554"/>
          </a:xfrm>
          <a:custGeom>
            <a:avLst/>
            <a:gdLst/>
            <a:ahLst/>
            <a:cxnLst/>
            <a:rect l="l" t="t" r="r" b="b"/>
            <a:pathLst>
              <a:path w="1609766" h="911554">
                <a:moveTo>
                  <a:pt x="0" y="0"/>
                </a:moveTo>
                <a:lnTo>
                  <a:pt x="1609766" y="0"/>
                </a:lnTo>
                <a:lnTo>
                  <a:pt x="1609766" y="911555"/>
                </a:lnTo>
                <a:lnTo>
                  <a:pt x="0" y="911555"/>
                </a:lnTo>
                <a:lnTo>
                  <a:pt x="0" y="0"/>
                </a:lnTo>
                <a:close/>
              </a:path>
            </a:pathLst>
          </a:custGeom>
          <a:blipFill>
            <a:blip r:embed="rId2"/>
            <a:stretch>
              <a:fillRect/>
            </a:stretch>
          </a:blipFill>
        </p:spPr>
      </p:sp>
      <p:sp>
        <p:nvSpPr>
          <p:cNvPr id="21" name="TextBox 21"/>
          <p:cNvSpPr txBox="1"/>
          <p:nvPr/>
        </p:nvSpPr>
        <p:spPr>
          <a:xfrm>
            <a:off x="156681" y="952500"/>
            <a:ext cx="18131319" cy="679450"/>
          </a:xfrm>
          <a:prstGeom prst="rect">
            <a:avLst/>
          </a:prstGeom>
        </p:spPr>
        <p:txBody>
          <a:bodyPr lIns="0" tIns="0" rIns="0" bIns="0" rtlCol="0" anchor="t">
            <a:spAutoFit/>
          </a:bodyPr>
          <a:lstStyle/>
          <a:p>
            <a:pPr algn="l">
              <a:lnSpc>
                <a:spcPts val="5599"/>
              </a:lnSpc>
              <a:spcBef>
                <a:spcPct val="0"/>
              </a:spcBef>
            </a:pPr>
            <a:r>
              <a:rPr lang="en-US" sz="3999">
                <a:solidFill>
                  <a:srgbClr val="FFFFFF"/>
                </a:solidFill>
                <a:latin typeface="League Spartan"/>
              </a:rPr>
              <a:t>SUMMARY OF SUB OBJECTIVE ACHIEVEMENT</a:t>
            </a:r>
          </a:p>
        </p:txBody>
      </p:sp>
      <p:sp>
        <p:nvSpPr>
          <p:cNvPr id="22" name="TextBox 22"/>
          <p:cNvSpPr txBox="1"/>
          <p:nvPr/>
        </p:nvSpPr>
        <p:spPr>
          <a:xfrm>
            <a:off x="156681" y="120687"/>
            <a:ext cx="6370839" cy="622192"/>
          </a:xfrm>
          <a:prstGeom prst="rect">
            <a:avLst/>
          </a:prstGeom>
        </p:spPr>
        <p:txBody>
          <a:bodyPr lIns="0" tIns="0" rIns="0" bIns="0" rtlCol="0" anchor="t">
            <a:spAutoFit/>
          </a:bodyPr>
          <a:lstStyle/>
          <a:p>
            <a:pPr algn="l">
              <a:lnSpc>
                <a:spcPts val="5080"/>
              </a:lnSpc>
              <a:spcBef>
                <a:spcPct val="0"/>
              </a:spcBef>
            </a:pPr>
            <a:r>
              <a:rPr lang="en-US" sz="3629">
                <a:solidFill>
                  <a:srgbClr val="FFFFFF"/>
                </a:solidFill>
                <a:latin typeface="Lato Bold"/>
              </a:rPr>
              <a:t>EVIDENCE OF COMPLETION </a:t>
            </a:r>
          </a:p>
        </p:txBody>
      </p:sp>
      <p:grpSp>
        <p:nvGrpSpPr>
          <p:cNvPr id="23" name="Group 23"/>
          <p:cNvGrpSpPr/>
          <p:nvPr/>
        </p:nvGrpSpPr>
        <p:grpSpPr>
          <a:xfrm>
            <a:off x="0" y="9552669"/>
            <a:ext cx="18288000" cy="812580"/>
            <a:chOff x="0" y="0"/>
            <a:chExt cx="24384000" cy="1083440"/>
          </a:xfrm>
        </p:grpSpPr>
        <p:grpSp>
          <p:nvGrpSpPr>
            <p:cNvPr id="24" name="Group 24"/>
            <p:cNvGrpSpPr/>
            <p:nvPr/>
          </p:nvGrpSpPr>
          <p:grpSpPr>
            <a:xfrm>
              <a:off x="0" y="0"/>
              <a:ext cx="24384000" cy="1008975"/>
              <a:chOff x="0" y="0"/>
              <a:chExt cx="4816593" cy="199304"/>
            </a:xfrm>
          </p:grpSpPr>
          <p:sp>
            <p:nvSpPr>
              <p:cNvPr id="25" name="Freeform 25"/>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26" name="TextBox 26"/>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27" name="TextBox 27"/>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28" name="Freeform 28"/>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3"/>
              <a:stretch>
                <a:fillRect/>
              </a:stretch>
            </a:blipFill>
          </p:spPr>
        </p:sp>
      </p:grpSp>
      <p:sp>
        <p:nvSpPr>
          <p:cNvPr id="29" name="TextBox 29"/>
          <p:cNvSpPr txBox="1"/>
          <p:nvPr/>
        </p:nvSpPr>
        <p:spPr>
          <a:xfrm>
            <a:off x="6963722" y="8059158"/>
            <a:ext cx="7402576"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Goal Tracking and Emotional Growth Platform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11332975" y="0"/>
            <a:ext cx="6955025" cy="10287000"/>
            <a:chOff x="0" y="0"/>
            <a:chExt cx="1077515" cy="1593725"/>
          </a:xfrm>
        </p:grpSpPr>
        <p:sp>
          <p:nvSpPr>
            <p:cNvPr id="3" name="Freeform 3"/>
            <p:cNvSpPr/>
            <p:nvPr/>
          </p:nvSpPr>
          <p:spPr>
            <a:xfrm>
              <a:off x="0" y="0"/>
              <a:ext cx="1077515" cy="1593725"/>
            </a:xfrm>
            <a:custGeom>
              <a:avLst/>
              <a:gdLst/>
              <a:ahLst/>
              <a:cxnLst/>
              <a:rect l="l" t="t" r="r" b="b"/>
              <a:pathLst>
                <a:path w="1077515" h="1593725">
                  <a:moveTo>
                    <a:pt x="25602" y="0"/>
                  </a:moveTo>
                  <a:lnTo>
                    <a:pt x="1051913" y="0"/>
                  </a:lnTo>
                  <a:cubicBezTo>
                    <a:pt x="1058703" y="0"/>
                    <a:pt x="1065215" y="2697"/>
                    <a:pt x="1070017" y="7499"/>
                  </a:cubicBezTo>
                  <a:cubicBezTo>
                    <a:pt x="1074818" y="12300"/>
                    <a:pt x="1077515" y="18812"/>
                    <a:pt x="1077515" y="25602"/>
                  </a:cubicBezTo>
                  <a:lnTo>
                    <a:pt x="1077515" y="1568123"/>
                  </a:lnTo>
                  <a:cubicBezTo>
                    <a:pt x="1077515" y="1574913"/>
                    <a:pt x="1074818" y="1581425"/>
                    <a:pt x="1070017" y="1586227"/>
                  </a:cubicBezTo>
                  <a:cubicBezTo>
                    <a:pt x="1065215" y="1591028"/>
                    <a:pt x="1058703" y="1593725"/>
                    <a:pt x="1051913" y="1593725"/>
                  </a:cubicBezTo>
                  <a:lnTo>
                    <a:pt x="25602" y="1593725"/>
                  </a:lnTo>
                  <a:cubicBezTo>
                    <a:pt x="18812" y="1593725"/>
                    <a:pt x="12300" y="1591028"/>
                    <a:pt x="7499" y="1586227"/>
                  </a:cubicBezTo>
                  <a:cubicBezTo>
                    <a:pt x="2697" y="1581425"/>
                    <a:pt x="0" y="1574913"/>
                    <a:pt x="0" y="1568123"/>
                  </a:cubicBezTo>
                  <a:lnTo>
                    <a:pt x="0" y="25602"/>
                  </a:lnTo>
                  <a:cubicBezTo>
                    <a:pt x="0" y="18812"/>
                    <a:pt x="2697" y="12300"/>
                    <a:pt x="7499" y="7499"/>
                  </a:cubicBezTo>
                  <a:cubicBezTo>
                    <a:pt x="12300" y="2697"/>
                    <a:pt x="18812" y="0"/>
                    <a:pt x="25602" y="0"/>
                  </a:cubicBezTo>
                  <a:close/>
                </a:path>
              </a:pathLst>
            </a:custGeom>
            <a:blipFill>
              <a:blip r:embed="rId2"/>
              <a:stretch>
                <a:fillRect l="-72311" t="-11493" r="-4060"/>
              </a:stretch>
            </a:blipFill>
          </p:spPr>
        </p:sp>
      </p:grpSp>
      <p:sp>
        <p:nvSpPr>
          <p:cNvPr id="4" name="TextBox 4"/>
          <p:cNvSpPr txBox="1"/>
          <p:nvPr/>
        </p:nvSpPr>
        <p:spPr>
          <a:xfrm>
            <a:off x="609106" y="6009302"/>
            <a:ext cx="5125207" cy="1651635"/>
          </a:xfrm>
          <a:prstGeom prst="rect">
            <a:avLst/>
          </a:prstGeom>
        </p:spPr>
        <p:txBody>
          <a:bodyPr lIns="0" tIns="0" rIns="0" bIns="0" rtlCol="0" anchor="t">
            <a:spAutoFit/>
          </a:bodyPr>
          <a:lstStyle/>
          <a:p>
            <a:pPr algn="l">
              <a:lnSpc>
                <a:spcPts val="13439"/>
              </a:lnSpc>
              <a:spcBef>
                <a:spcPct val="0"/>
              </a:spcBef>
            </a:pPr>
            <a:r>
              <a:rPr lang="en-US" sz="9600">
                <a:solidFill>
                  <a:srgbClr val="FFFBFB"/>
                </a:solidFill>
                <a:latin typeface="Cambria Bold"/>
              </a:rPr>
              <a:t>SHAKILA</a:t>
            </a:r>
          </a:p>
        </p:txBody>
      </p:sp>
      <p:sp>
        <p:nvSpPr>
          <p:cNvPr id="5" name="TextBox 5"/>
          <p:cNvSpPr txBox="1"/>
          <p:nvPr/>
        </p:nvSpPr>
        <p:spPr>
          <a:xfrm>
            <a:off x="671688" y="5639048"/>
            <a:ext cx="2472779" cy="589915"/>
          </a:xfrm>
          <a:prstGeom prst="rect">
            <a:avLst/>
          </a:prstGeom>
        </p:spPr>
        <p:txBody>
          <a:bodyPr lIns="0" tIns="0" rIns="0" bIns="0" rtlCol="0" anchor="t">
            <a:spAutoFit/>
          </a:bodyPr>
          <a:lstStyle/>
          <a:p>
            <a:pPr algn="l">
              <a:lnSpc>
                <a:spcPts val="4759"/>
              </a:lnSpc>
              <a:spcBef>
                <a:spcPct val="0"/>
              </a:spcBef>
            </a:pPr>
            <a:r>
              <a:rPr lang="en-US" sz="3399">
                <a:solidFill>
                  <a:srgbClr val="E0E1DB"/>
                </a:solidFill>
                <a:latin typeface="Cambria Bold"/>
              </a:rPr>
              <a:t>IT20648886</a:t>
            </a:r>
          </a:p>
        </p:txBody>
      </p:sp>
      <p:sp>
        <p:nvSpPr>
          <p:cNvPr id="6" name="TextBox 6"/>
          <p:cNvSpPr txBox="1"/>
          <p:nvPr/>
        </p:nvSpPr>
        <p:spPr>
          <a:xfrm>
            <a:off x="671688" y="7584737"/>
            <a:ext cx="5786586" cy="589915"/>
          </a:xfrm>
          <a:prstGeom prst="rect">
            <a:avLst/>
          </a:prstGeom>
        </p:spPr>
        <p:txBody>
          <a:bodyPr lIns="0" tIns="0" rIns="0" bIns="0" rtlCol="0" anchor="t">
            <a:spAutoFit/>
          </a:bodyPr>
          <a:lstStyle/>
          <a:p>
            <a:pPr algn="l">
              <a:lnSpc>
                <a:spcPts val="4759"/>
              </a:lnSpc>
              <a:spcBef>
                <a:spcPct val="0"/>
              </a:spcBef>
            </a:pPr>
            <a:r>
              <a:rPr lang="en-US" sz="3399">
                <a:solidFill>
                  <a:srgbClr val="E0E1DB"/>
                </a:solidFill>
                <a:latin typeface="Cambria Bold"/>
              </a:rPr>
              <a:t>INFORMATION TECHNOLOGY</a:t>
            </a:r>
          </a:p>
        </p:txBody>
      </p:sp>
      <p:sp>
        <p:nvSpPr>
          <p:cNvPr id="7" name="TextBox 7"/>
          <p:cNvSpPr txBox="1"/>
          <p:nvPr/>
        </p:nvSpPr>
        <p:spPr>
          <a:xfrm>
            <a:off x="609106" y="459116"/>
            <a:ext cx="9202130" cy="3199912"/>
          </a:xfrm>
          <a:prstGeom prst="rect">
            <a:avLst/>
          </a:prstGeom>
        </p:spPr>
        <p:txBody>
          <a:bodyPr lIns="0" tIns="0" rIns="0" bIns="0" rtlCol="0" anchor="t">
            <a:spAutoFit/>
          </a:bodyPr>
          <a:lstStyle/>
          <a:p>
            <a:pPr algn="l">
              <a:lnSpc>
                <a:spcPts val="8680"/>
              </a:lnSpc>
              <a:spcBef>
                <a:spcPct val="0"/>
              </a:spcBef>
            </a:pPr>
            <a:r>
              <a:rPr lang="en-US" sz="6200">
                <a:solidFill>
                  <a:srgbClr val="FFFBFB"/>
                </a:solidFill>
                <a:latin typeface="Cambria Bold"/>
              </a:rPr>
              <a:t>SENTIMENT ANALYSIS </a:t>
            </a:r>
          </a:p>
          <a:p>
            <a:pPr algn="l">
              <a:lnSpc>
                <a:spcPts val="8680"/>
              </a:lnSpc>
              <a:spcBef>
                <a:spcPct val="0"/>
              </a:spcBef>
            </a:pPr>
            <a:r>
              <a:rPr lang="en-US" sz="6200">
                <a:solidFill>
                  <a:srgbClr val="FFFBFB"/>
                </a:solidFill>
                <a:latin typeface="Cambria Bold"/>
              </a:rPr>
              <a:t>IMPLEMENTATION</a:t>
            </a:r>
          </a:p>
          <a:p>
            <a:pPr algn="l">
              <a:lnSpc>
                <a:spcPts val="8173"/>
              </a:lnSpc>
              <a:spcBef>
                <a:spcPct val="0"/>
              </a:spcBef>
            </a:pPr>
            <a:endParaRPr lang="en-US" sz="6200">
              <a:solidFill>
                <a:srgbClr val="FFFBFB"/>
              </a:solidFill>
              <a:latin typeface="Cambria Bold"/>
            </a:endParaRPr>
          </a:p>
        </p:txBody>
      </p:sp>
      <p:sp>
        <p:nvSpPr>
          <p:cNvPr id="8" name="TextBox 8"/>
          <p:cNvSpPr txBox="1"/>
          <p:nvPr/>
        </p:nvSpPr>
        <p:spPr>
          <a:xfrm>
            <a:off x="5915021" y="6515714"/>
            <a:ext cx="2593925" cy="1005206"/>
          </a:xfrm>
          <a:prstGeom prst="rect">
            <a:avLst/>
          </a:prstGeom>
        </p:spPr>
        <p:txBody>
          <a:bodyPr lIns="0" tIns="0" rIns="0" bIns="0" rtlCol="0" anchor="t">
            <a:spAutoFit/>
          </a:bodyPr>
          <a:lstStyle/>
          <a:p>
            <a:pPr algn="l">
              <a:lnSpc>
                <a:spcPts val="8119"/>
              </a:lnSpc>
              <a:spcBef>
                <a:spcPct val="0"/>
              </a:spcBef>
            </a:pPr>
            <a:r>
              <a:rPr lang="en-US" sz="5799">
                <a:solidFill>
                  <a:srgbClr val="FFFBFB"/>
                </a:solidFill>
                <a:latin typeface="Cambria Bold"/>
              </a:rPr>
              <a:t>Dilshan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215803" y="9167750"/>
            <a:ext cx="11811676" cy="993392"/>
          </a:xfrm>
          <a:custGeom>
            <a:avLst/>
            <a:gdLst/>
            <a:ahLst/>
            <a:cxnLst/>
            <a:rect l="l" t="t" r="r" b="b"/>
            <a:pathLst>
              <a:path w="11811676" h="993392">
                <a:moveTo>
                  <a:pt x="0" y="0"/>
                </a:moveTo>
                <a:lnTo>
                  <a:pt x="11811676" y="0"/>
                </a:lnTo>
                <a:lnTo>
                  <a:pt x="11811676" y="993392"/>
                </a:lnTo>
                <a:lnTo>
                  <a:pt x="0" y="993392"/>
                </a:lnTo>
                <a:lnTo>
                  <a:pt x="0" y="0"/>
                </a:lnTo>
                <a:close/>
              </a:path>
            </a:pathLst>
          </a:custGeom>
          <a:blipFill>
            <a:blip r:embed="rId3"/>
            <a:stretch>
              <a:fillRect/>
            </a:stretch>
          </a:blipFill>
        </p:spPr>
      </p:sp>
      <p:grpSp>
        <p:nvGrpSpPr>
          <p:cNvPr id="7" name="Group 7"/>
          <p:cNvGrpSpPr/>
          <p:nvPr/>
        </p:nvGrpSpPr>
        <p:grpSpPr>
          <a:xfrm>
            <a:off x="1028700" y="3707778"/>
            <a:ext cx="11513332" cy="1590818"/>
            <a:chOff x="0" y="0"/>
            <a:chExt cx="4263100" cy="589040"/>
          </a:xfrm>
        </p:grpSpPr>
        <p:sp>
          <p:nvSpPr>
            <p:cNvPr id="8" name="Freeform 8"/>
            <p:cNvSpPr/>
            <p:nvPr/>
          </p:nvSpPr>
          <p:spPr>
            <a:xfrm>
              <a:off x="0" y="0"/>
              <a:ext cx="4263100" cy="589040"/>
            </a:xfrm>
            <a:custGeom>
              <a:avLst/>
              <a:gdLst/>
              <a:ahLst/>
              <a:cxnLst/>
              <a:rect l="l" t="t" r="r" b="b"/>
              <a:pathLst>
                <a:path w="4263100" h="589040">
                  <a:moveTo>
                    <a:pt x="34294" y="0"/>
                  </a:moveTo>
                  <a:lnTo>
                    <a:pt x="4228806" y="0"/>
                  </a:lnTo>
                  <a:cubicBezTo>
                    <a:pt x="4247746" y="0"/>
                    <a:pt x="4263100" y="15354"/>
                    <a:pt x="4263100" y="34294"/>
                  </a:cubicBezTo>
                  <a:lnTo>
                    <a:pt x="4263100" y="554746"/>
                  </a:lnTo>
                  <a:cubicBezTo>
                    <a:pt x="4263100" y="573686"/>
                    <a:pt x="4247746" y="589040"/>
                    <a:pt x="4228806" y="589040"/>
                  </a:cubicBezTo>
                  <a:lnTo>
                    <a:pt x="34294" y="589040"/>
                  </a:lnTo>
                  <a:cubicBezTo>
                    <a:pt x="15354" y="589040"/>
                    <a:pt x="0" y="573686"/>
                    <a:pt x="0" y="554746"/>
                  </a:cubicBezTo>
                  <a:lnTo>
                    <a:pt x="0" y="34294"/>
                  </a:lnTo>
                  <a:cubicBezTo>
                    <a:pt x="0" y="15354"/>
                    <a:pt x="15354" y="0"/>
                    <a:pt x="34294" y="0"/>
                  </a:cubicBezTo>
                  <a:close/>
                </a:path>
              </a:pathLst>
            </a:custGeom>
            <a:solidFill>
              <a:srgbClr val="FFFBFB">
                <a:alpha val="46667"/>
              </a:srgbClr>
            </a:solidFill>
          </p:spPr>
        </p:sp>
        <p:sp>
          <p:nvSpPr>
            <p:cNvPr id="9" name="TextBox 9"/>
            <p:cNvSpPr txBox="1"/>
            <p:nvPr/>
          </p:nvSpPr>
          <p:spPr>
            <a:xfrm>
              <a:off x="0" y="-28575"/>
              <a:ext cx="4263100" cy="617615"/>
            </a:xfrm>
            <a:prstGeom prst="rect">
              <a:avLst/>
            </a:prstGeom>
          </p:spPr>
          <p:txBody>
            <a:bodyPr lIns="36134" tIns="36134" rIns="36134" bIns="36134" rtlCol="0" anchor="ctr"/>
            <a:lstStyle/>
            <a:p>
              <a:pPr algn="ctr">
                <a:lnSpc>
                  <a:spcPts val="1892"/>
                </a:lnSpc>
              </a:pPr>
              <a:endParaRPr/>
            </a:p>
          </p:txBody>
        </p:sp>
      </p:grpSp>
      <p:grpSp>
        <p:nvGrpSpPr>
          <p:cNvPr id="10" name="Group 10"/>
          <p:cNvGrpSpPr/>
          <p:nvPr/>
        </p:nvGrpSpPr>
        <p:grpSpPr>
          <a:xfrm>
            <a:off x="1028700" y="5619640"/>
            <a:ext cx="11513332" cy="1590818"/>
            <a:chOff x="0" y="0"/>
            <a:chExt cx="4263100" cy="589040"/>
          </a:xfrm>
        </p:grpSpPr>
        <p:sp>
          <p:nvSpPr>
            <p:cNvPr id="11" name="Freeform 11"/>
            <p:cNvSpPr/>
            <p:nvPr/>
          </p:nvSpPr>
          <p:spPr>
            <a:xfrm>
              <a:off x="0" y="0"/>
              <a:ext cx="4263100" cy="589040"/>
            </a:xfrm>
            <a:custGeom>
              <a:avLst/>
              <a:gdLst/>
              <a:ahLst/>
              <a:cxnLst/>
              <a:rect l="l" t="t" r="r" b="b"/>
              <a:pathLst>
                <a:path w="4263100" h="589040">
                  <a:moveTo>
                    <a:pt x="34294" y="0"/>
                  </a:moveTo>
                  <a:lnTo>
                    <a:pt x="4228806" y="0"/>
                  </a:lnTo>
                  <a:cubicBezTo>
                    <a:pt x="4247746" y="0"/>
                    <a:pt x="4263100" y="15354"/>
                    <a:pt x="4263100" y="34294"/>
                  </a:cubicBezTo>
                  <a:lnTo>
                    <a:pt x="4263100" y="554746"/>
                  </a:lnTo>
                  <a:cubicBezTo>
                    <a:pt x="4263100" y="573686"/>
                    <a:pt x="4247746" y="589040"/>
                    <a:pt x="4228806" y="589040"/>
                  </a:cubicBezTo>
                  <a:lnTo>
                    <a:pt x="34294" y="589040"/>
                  </a:lnTo>
                  <a:cubicBezTo>
                    <a:pt x="15354" y="589040"/>
                    <a:pt x="0" y="573686"/>
                    <a:pt x="0" y="554746"/>
                  </a:cubicBezTo>
                  <a:lnTo>
                    <a:pt x="0" y="34294"/>
                  </a:lnTo>
                  <a:cubicBezTo>
                    <a:pt x="0" y="15354"/>
                    <a:pt x="15354" y="0"/>
                    <a:pt x="34294" y="0"/>
                  </a:cubicBezTo>
                  <a:close/>
                </a:path>
              </a:pathLst>
            </a:custGeom>
            <a:solidFill>
              <a:srgbClr val="E0E1DB">
                <a:alpha val="46667"/>
              </a:srgbClr>
            </a:solidFill>
          </p:spPr>
        </p:sp>
        <p:sp>
          <p:nvSpPr>
            <p:cNvPr id="12" name="TextBox 12"/>
            <p:cNvSpPr txBox="1"/>
            <p:nvPr/>
          </p:nvSpPr>
          <p:spPr>
            <a:xfrm>
              <a:off x="0" y="-28575"/>
              <a:ext cx="4263100" cy="617615"/>
            </a:xfrm>
            <a:prstGeom prst="rect">
              <a:avLst/>
            </a:prstGeom>
          </p:spPr>
          <p:txBody>
            <a:bodyPr lIns="36134" tIns="36134" rIns="36134" bIns="36134" rtlCol="0" anchor="ctr"/>
            <a:lstStyle/>
            <a:p>
              <a:pPr algn="ctr">
                <a:lnSpc>
                  <a:spcPts val="1892"/>
                </a:lnSpc>
              </a:pPr>
              <a:endParaRPr/>
            </a:p>
          </p:txBody>
        </p:sp>
      </p:grpSp>
      <p:sp>
        <p:nvSpPr>
          <p:cNvPr id="13" name="Freeform 13"/>
          <p:cNvSpPr/>
          <p:nvPr/>
        </p:nvSpPr>
        <p:spPr>
          <a:xfrm rot="3647201">
            <a:off x="11343276" y="2886431"/>
            <a:ext cx="1894207" cy="1642694"/>
          </a:xfrm>
          <a:custGeom>
            <a:avLst/>
            <a:gdLst/>
            <a:ahLst/>
            <a:cxnLst/>
            <a:rect l="l" t="t" r="r" b="b"/>
            <a:pathLst>
              <a:path w="1894207" h="1642694">
                <a:moveTo>
                  <a:pt x="0" y="0"/>
                </a:moveTo>
                <a:lnTo>
                  <a:pt x="1894207" y="0"/>
                </a:lnTo>
                <a:lnTo>
                  <a:pt x="1894207" y="1642694"/>
                </a:lnTo>
                <a:lnTo>
                  <a:pt x="0" y="1642694"/>
                </a:lnTo>
                <a:lnTo>
                  <a:pt x="0" y="0"/>
                </a:lnTo>
                <a:close/>
              </a:path>
            </a:pathLst>
          </a:custGeom>
          <a:blipFill>
            <a:blip r:embed="rId4"/>
            <a:stretch>
              <a:fillRect/>
            </a:stretch>
          </a:blipFill>
        </p:spPr>
      </p:sp>
      <p:sp>
        <p:nvSpPr>
          <p:cNvPr id="14" name="Freeform 14"/>
          <p:cNvSpPr/>
          <p:nvPr/>
        </p:nvSpPr>
        <p:spPr>
          <a:xfrm>
            <a:off x="13040938" y="5325174"/>
            <a:ext cx="4751106" cy="2660619"/>
          </a:xfrm>
          <a:custGeom>
            <a:avLst/>
            <a:gdLst/>
            <a:ahLst/>
            <a:cxnLst/>
            <a:rect l="l" t="t" r="r" b="b"/>
            <a:pathLst>
              <a:path w="4751106" h="2660619">
                <a:moveTo>
                  <a:pt x="0" y="0"/>
                </a:moveTo>
                <a:lnTo>
                  <a:pt x="4751106" y="0"/>
                </a:lnTo>
                <a:lnTo>
                  <a:pt x="4751106" y="2660619"/>
                </a:lnTo>
                <a:lnTo>
                  <a:pt x="0" y="2660619"/>
                </a:lnTo>
                <a:lnTo>
                  <a:pt x="0" y="0"/>
                </a:lnTo>
                <a:close/>
              </a:path>
            </a:pathLst>
          </a:custGeom>
          <a:blipFill>
            <a:blip r:embed="rId5"/>
            <a:stretch>
              <a:fillRect/>
            </a:stretch>
          </a:blipFill>
        </p:spPr>
      </p:sp>
      <p:sp>
        <p:nvSpPr>
          <p:cNvPr id="15" name="Freeform 15"/>
          <p:cNvSpPr/>
          <p:nvPr/>
        </p:nvSpPr>
        <p:spPr>
          <a:xfrm rot="3647201">
            <a:off x="11594929" y="4909349"/>
            <a:ext cx="1894207" cy="1642694"/>
          </a:xfrm>
          <a:custGeom>
            <a:avLst/>
            <a:gdLst/>
            <a:ahLst/>
            <a:cxnLst/>
            <a:rect l="l" t="t" r="r" b="b"/>
            <a:pathLst>
              <a:path w="1894207" h="1642694">
                <a:moveTo>
                  <a:pt x="0" y="0"/>
                </a:moveTo>
                <a:lnTo>
                  <a:pt x="1894207" y="0"/>
                </a:lnTo>
                <a:lnTo>
                  <a:pt x="1894207" y="1642694"/>
                </a:lnTo>
                <a:lnTo>
                  <a:pt x="0" y="1642694"/>
                </a:lnTo>
                <a:lnTo>
                  <a:pt x="0" y="0"/>
                </a:lnTo>
                <a:close/>
              </a:path>
            </a:pathLst>
          </a:custGeom>
          <a:blipFill>
            <a:blip r:embed="rId4"/>
            <a:stretch>
              <a:fillRect/>
            </a:stretch>
          </a:blipFill>
        </p:spPr>
      </p:sp>
      <p:sp>
        <p:nvSpPr>
          <p:cNvPr id="16" name="Freeform 16"/>
          <p:cNvSpPr/>
          <p:nvPr/>
        </p:nvSpPr>
        <p:spPr>
          <a:xfrm>
            <a:off x="13102222" y="1091708"/>
            <a:ext cx="4628538" cy="2777123"/>
          </a:xfrm>
          <a:custGeom>
            <a:avLst/>
            <a:gdLst/>
            <a:ahLst/>
            <a:cxnLst/>
            <a:rect l="l" t="t" r="r" b="b"/>
            <a:pathLst>
              <a:path w="4628538" h="2777123">
                <a:moveTo>
                  <a:pt x="0" y="0"/>
                </a:moveTo>
                <a:lnTo>
                  <a:pt x="4628538" y="0"/>
                </a:lnTo>
                <a:lnTo>
                  <a:pt x="4628538" y="2777122"/>
                </a:lnTo>
                <a:lnTo>
                  <a:pt x="0" y="2777122"/>
                </a:lnTo>
                <a:lnTo>
                  <a:pt x="0" y="0"/>
                </a:lnTo>
                <a:close/>
              </a:path>
            </a:pathLst>
          </a:custGeom>
          <a:blipFill>
            <a:blip r:embed="rId6"/>
            <a:stretch>
              <a:fillRect/>
            </a:stretch>
          </a:blipFill>
        </p:spPr>
      </p:sp>
      <p:sp>
        <p:nvSpPr>
          <p:cNvPr id="17" name="TextBox 17"/>
          <p:cNvSpPr txBox="1"/>
          <p:nvPr/>
        </p:nvSpPr>
        <p:spPr>
          <a:xfrm>
            <a:off x="1690309" y="3924616"/>
            <a:ext cx="9885275" cy="1099993"/>
          </a:xfrm>
          <a:prstGeom prst="rect">
            <a:avLst/>
          </a:prstGeom>
        </p:spPr>
        <p:txBody>
          <a:bodyPr lIns="0" tIns="0" rIns="0" bIns="0" rtlCol="0" anchor="t">
            <a:spAutoFit/>
          </a:bodyPr>
          <a:lstStyle/>
          <a:p>
            <a:pPr algn="l">
              <a:lnSpc>
                <a:spcPts val="4470"/>
              </a:lnSpc>
              <a:spcBef>
                <a:spcPct val="0"/>
              </a:spcBef>
            </a:pPr>
            <a:r>
              <a:rPr lang="en-US" sz="3193">
                <a:solidFill>
                  <a:srgbClr val="FFFBFB"/>
                </a:solidFill>
                <a:latin typeface="Canva Sans Bold"/>
              </a:rPr>
              <a:t>How to identify the Depression level of users using DASS-21 ?</a:t>
            </a:r>
          </a:p>
        </p:txBody>
      </p:sp>
      <p:sp>
        <p:nvSpPr>
          <p:cNvPr id="18" name="TextBox 18"/>
          <p:cNvSpPr txBox="1"/>
          <p:nvPr/>
        </p:nvSpPr>
        <p:spPr>
          <a:xfrm>
            <a:off x="1690309" y="6117465"/>
            <a:ext cx="9885275" cy="538018"/>
          </a:xfrm>
          <a:prstGeom prst="rect">
            <a:avLst/>
          </a:prstGeom>
        </p:spPr>
        <p:txBody>
          <a:bodyPr lIns="0" tIns="0" rIns="0" bIns="0" rtlCol="0" anchor="t">
            <a:spAutoFit/>
          </a:bodyPr>
          <a:lstStyle/>
          <a:p>
            <a:pPr algn="l">
              <a:lnSpc>
                <a:spcPts val="4470"/>
              </a:lnSpc>
              <a:spcBef>
                <a:spcPct val="0"/>
              </a:spcBef>
            </a:pPr>
            <a:r>
              <a:rPr lang="en-US" sz="3193">
                <a:solidFill>
                  <a:srgbClr val="FFFBFB"/>
                </a:solidFill>
                <a:latin typeface="Canva Sans Bold"/>
              </a:rPr>
              <a:t>How to provide them a calming games ?</a:t>
            </a:r>
          </a:p>
        </p:txBody>
      </p:sp>
      <p:sp>
        <p:nvSpPr>
          <p:cNvPr id="19" name="TextBox 19"/>
          <p:cNvSpPr txBox="1"/>
          <p:nvPr/>
        </p:nvSpPr>
        <p:spPr>
          <a:xfrm>
            <a:off x="195288" y="831861"/>
            <a:ext cx="4216438" cy="752476"/>
          </a:xfrm>
          <a:prstGeom prst="rect">
            <a:avLst/>
          </a:prstGeom>
        </p:spPr>
        <p:txBody>
          <a:bodyPr lIns="0" tIns="0" rIns="0" bIns="0" rtlCol="0" anchor="t">
            <a:spAutoFit/>
          </a:bodyPr>
          <a:lstStyle/>
          <a:p>
            <a:pPr algn="ctr">
              <a:lnSpc>
                <a:spcPts val="6299"/>
              </a:lnSpc>
              <a:spcBef>
                <a:spcPct val="0"/>
              </a:spcBef>
            </a:pPr>
            <a:r>
              <a:rPr lang="en-US" sz="4499">
                <a:solidFill>
                  <a:srgbClr val="FFFBFB"/>
                </a:solidFill>
                <a:latin typeface="Canva Sans Bold"/>
              </a:rPr>
              <a:t>Introduction</a:t>
            </a:r>
          </a:p>
        </p:txBody>
      </p:sp>
      <p:sp>
        <p:nvSpPr>
          <p:cNvPr id="20" name="TextBox 20"/>
          <p:cNvSpPr txBox="1"/>
          <p:nvPr/>
        </p:nvSpPr>
        <p:spPr>
          <a:xfrm>
            <a:off x="195288" y="1665215"/>
            <a:ext cx="6437658" cy="854076"/>
          </a:xfrm>
          <a:prstGeom prst="rect">
            <a:avLst/>
          </a:prstGeom>
        </p:spPr>
        <p:txBody>
          <a:bodyPr lIns="0" tIns="0" rIns="0" bIns="0" rtlCol="0" anchor="t">
            <a:spAutoFit/>
          </a:bodyPr>
          <a:lstStyle/>
          <a:p>
            <a:pPr algn="ctr">
              <a:lnSpc>
                <a:spcPts val="6999"/>
              </a:lnSpc>
              <a:spcBef>
                <a:spcPct val="0"/>
              </a:spcBef>
            </a:pPr>
            <a:r>
              <a:rPr lang="en-US" sz="4999">
                <a:solidFill>
                  <a:srgbClr val="FFFBFB"/>
                </a:solidFill>
                <a:latin typeface="Canva Sans Bold"/>
              </a:rPr>
              <a:t>Research Question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215803" y="9167750"/>
            <a:ext cx="11811676" cy="993392"/>
          </a:xfrm>
          <a:custGeom>
            <a:avLst/>
            <a:gdLst/>
            <a:ahLst/>
            <a:cxnLst/>
            <a:rect l="l" t="t" r="r" b="b"/>
            <a:pathLst>
              <a:path w="11811676" h="993392">
                <a:moveTo>
                  <a:pt x="0" y="0"/>
                </a:moveTo>
                <a:lnTo>
                  <a:pt x="11811676" y="0"/>
                </a:lnTo>
                <a:lnTo>
                  <a:pt x="11811676" y="993392"/>
                </a:lnTo>
                <a:lnTo>
                  <a:pt x="0" y="993392"/>
                </a:lnTo>
                <a:lnTo>
                  <a:pt x="0" y="0"/>
                </a:lnTo>
                <a:close/>
              </a:path>
            </a:pathLst>
          </a:custGeom>
          <a:blipFill>
            <a:blip r:embed="rId3"/>
            <a:stretch>
              <a:fillRect/>
            </a:stretch>
          </a:blipFill>
        </p:spPr>
      </p:sp>
      <p:sp>
        <p:nvSpPr>
          <p:cNvPr id="7" name="Freeform 7"/>
          <p:cNvSpPr/>
          <p:nvPr/>
        </p:nvSpPr>
        <p:spPr>
          <a:xfrm>
            <a:off x="2073449" y="1892301"/>
            <a:ext cx="14141103" cy="6962329"/>
          </a:xfrm>
          <a:custGeom>
            <a:avLst/>
            <a:gdLst/>
            <a:ahLst/>
            <a:cxnLst/>
            <a:rect l="l" t="t" r="r" b="b"/>
            <a:pathLst>
              <a:path w="14141103" h="6962329">
                <a:moveTo>
                  <a:pt x="0" y="0"/>
                </a:moveTo>
                <a:lnTo>
                  <a:pt x="14141102" y="0"/>
                </a:lnTo>
                <a:lnTo>
                  <a:pt x="14141102" y="6962329"/>
                </a:lnTo>
                <a:lnTo>
                  <a:pt x="0" y="6962329"/>
                </a:lnTo>
                <a:lnTo>
                  <a:pt x="0" y="0"/>
                </a:lnTo>
                <a:close/>
              </a:path>
            </a:pathLst>
          </a:custGeom>
          <a:blipFill>
            <a:blip r:embed="rId4"/>
            <a:stretch>
              <a:fillRect b="-7"/>
            </a:stretch>
          </a:blipFill>
        </p:spPr>
      </p:sp>
      <p:sp>
        <p:nvSpPr>
          <p:cNvPr id="8" name="TextBox 8"/>
          <p:cNvSpPr txBox="1"/>
          <p:nvPr/>
        </p:nvSpPr>
        <p:spPr>
          <a:xfrm>
            <a:off x="195288" y="173330"/>
            <a:ext cx="4216438" cy="752476"/>
          </a:xfrm>
          <a:prstGeom prst="rect">
            <a:avLst/>
          </a:prstGeom>
        </p:spPr>
        <p:txBody>
          <a:bodyPr lIns="0" tIns="0" rIns="0" bIns="0" rtlCol="0" anchor="t">
            <a:spAutoFit/>
          </a:bodyPr>
          <a:lstStyle/>
          <a:p>
            <a:pPr algn="ctr">
              <a:lnSpc>
                <a:spcPts val="6299"/>
              </a:lnSpc>
              <a:spcBef>
                <a:spcPct val="0"/>
              </a:spcBef>
            </a:pPr>
            <a:r>
              <a:rPr lang="en-US" sz="4499">
                <a:solidFill>
                  <a:srgbClr val="FFFBFB"/>
                </a:solidFill>
                <a:latin typeface="Canva Sans Bold"/>
              </a:rPr>
              <a:t>Methodology</a:t>
            </a:r>
          </a:p>
        </p:txBody>
      </p:sp>
      <p:sp>
        <p:nvSpPr>
          <p:cNvPr id="9" name="TextBox 9"/>
          <p:cNvSpPr txBox="1"/>
          <p:nvPr/>
        </p:nvSpPr>
        <p:spPr>
          <a:xfrm>
            <a:off x="376241" y="933450"/>
            <a:ext cx="5070577" cy="854076"/>
          </a:xfrm>
          <a:prstGeom prst="rect">
            <a:avLst/>
          </a:prstGeom>
        </p:spPr>
        <p:txBody>
          <a:bodyPr lIns="0" tIns="0" rIns="0" bIns="0" rtlCol="0" anchor="t">
            <a:spAutoFit/>
          </a:bodyPr>
          <a:lstStyle/>
          <a:p>
            <a:pPr algn="ctr">
              <a:lnSpc>
                <a:spcPts val="6999"/>
              </a:lnSpc>
              <a:spcBef>
                <a:spcPct val="0"/>
              </a:spcBef>
            </a:pPr>
            <a:r>
              <a:rPr lang="en-US" sz="4999">
                <a:solidFill>
                  <a:srgbClr val="FFFBFB"/>
                </a:solidFill>
                <a:latin typeface="Canva Sans Bold"/>
              </a:rPr>
              <a:t>System Diagram</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215803" y="9167750"/>
            <a:ext cx="11811676" cy="993392"/>
          </a:xfrm>
          <a:custGeom>
            <a:avLst/>
            <a:gdLst/>
            <a:ahLst/>
            <a:cxnLst/>
            <a:rect l="l" t="t" r="r" b="b"/>
            <a:pathLst>
              <a:path w="11811676" h="993392">
                <a:moveTo>
                  <a:pt x="0" y="0"/>
                </a:moveTo>
                <a:lnTo>
                  <a:pt x="11811676" y="0"/>
                </a:lnTo>
                <a:lnTo>
                  <a:pt x="11811676" y="993392"/>
                </a:lnTo>
                <a:lnTo>
                  <a:pt x="0" y="993392"/>
                </a:lnTo>
                <a:lnTo>
                  <a:pt x="0" y="0"/>
                </a:lnTo>
                <a:close/>
              </a:path>
            </a:pathLst>
          </a:custGeom>
          <a:blipFill>
            <a:blip r:embed="rId3"/>
            <a:stretch>
              <a:fillRect/>
            </a:stretch>
          </a:blipFill>
        </p:spPr>
      </p:sp>
      <p:sp>
        <p:nvSpPr>
          <p:cNvPr id="7" name="Freeform 7"/>
          <p:cNvSpPr/>
          <p:nvPr/>
        </p:nvSpPr>
        <p:spPr>
          <a:xfrm rot="5488162">
            <a:off x="2326041" y="3993098"/>
            <a:ext cx="4114652" cy="2210350"/>
          </a:xfrm>
          <a:custGeom>
            <a:avLst/>
            <a:gdLst/>
            <a:ahLst/>
            <a:cxnLst/>
            <a:rect l="l" t="t" r="r" b="b"/>
            <a:pathLst>
              <a:path w="4114652" h="2210350">
                <a:moveTo>
                  <a:pt x="0" y="0"/>
                </a:moveTo>
                <a:lnTo>
                  <a:pt x="4114652" y="0"/>
                </a:lnTo>
                <a:lnTo>
                  <a:pt x="4114652" y="2210350"/>
                </a:lnTo>
                <a:lnTo>
                  <a:pt x="0" y="2210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400000">
            <a:off x="149583" y="3965435"/>
            <a:ext cx="4114652" cy="2210350"/>
          </a:xfrm>
          <a:custGeom>
            <a:avLst/>
            <a:gdLst/>
            <a:ahLst/>
            <a:cxnLst/>
            <a:rect l="l" t="t" r="r" b="b"/>
            <a:pathLst>
              <a:path w="4114652" h="2210350">
                <a:moveTo>
                  <a:pt x="0" y="0"/>
                </a:moveTo>
                <a:lnTo>
                  <a:pt x="4114652" y="0"/>
                </a:lnTo>
                <a:lnTo>
                  <a:pt x="4114652" y="2210350"/>
                </a:lnTo>
                <a:lnTo>
                  <a:pt x="0" y="2210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390615" y="3179308"/>
            <a:ext cx="3796553" cy="379655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12" name="Group 12"/>
          <p:cNvGrpSpPr/>
          <p:nvPr/>
        </p:nvGrpSpPr>
        <p:grpSpPr>
          <a:xfrm>
            <a:off x="8227088" y="1768090"/>
            <a:ext cx="9074474" cy="1543050"/>
            <a:chOff x="0" y="0"/>
            <a:chExt cx="2389985" cy="406400"/>
          </a:xfrm>
        </p:grpSpPr>
        <p:sp>
          <p:nvSpPr>
            <p:cNvPr id="13" name="Freeform 13"/>
            <p:cNvSpPr/>
            <p:nvPr/>
          </p:nvSpPr>
          <p:spPr>
            <a:xfrm>
              <a:off x="0" y="0"/>
              <a:ext cx="2389985" cy="406400"/>
            </a:xfrm>
            <a:custGeom>
              <a:avLst/>
              <a:gdLst/>
              <a:ahLst/>
              <a:cxnLst/>
              <a:rect l="l" t="t" r="r" b="b"/>
              <a:pathLst>
                <a:path w="2389985" h="406400">
                  <a:moveTo>
                    <a:pt x="2186785" y="0"/>
                  </a:moveTo>
                  <a:cubicBezTo>
                    <a:pt x="2299009" y="0"/>
                    <a:pt x="2389985" y="90976"/>
                    <a:pt x="2389985" y="203200"/>
                  </a:cubicBezTo>
                  <a:cubicBezTo>
                    <a:pt x="2389985" y="315424"/>
                    <a:pt x="2299009" y="406400"/>
                    <a:pt x="2186785" y="406400"/>
                  </a:cubicBezTo>
                  <a:lnTo>
                    <a:pt x="203200" y="406400"/>
                  </a:lnTo>
                  <a:cubicBezTo>
                    <a:pt x="90976" y="406400"/>
                    <a:pt x="0" y="315424"/>
                    <a:pt x="0" y="203200"/>
                  </a:cubicBezTo>
                  <a:cubicBezTo>
                    <a:pt x="0" y="90976"/>
                    <a:pt x="90976" y="0"/>
                    <a:pt x="203200" y="0"/>
                  </a:cubicBezTo>
                  <a:close/>
                </a:path>
              </a:pathLst>
            </a:custGeom>
            <a:solidFill>
              <a:srgbClr val="4D6E74"/>
            </a:solidFill>
          </p:spPr>
        </p:sp>
        <p:sp>
          <p:nvSpPr>
            <p:cNvPr id="14" name="TextBox 14"/>
            <p:cNvSpPr txBox="1"/>
            <p:nvPr/>
          </p:nvSpPr>
          <p:spPr>
            <a:xfrm>
              <a:off x="0" y="-57150"/>
              <a:ext cx="2389985" cy="463550"/>
            </a:xfrm>
            <a:prstGeom prst="rect">
              <a:avLst/>
            </a:prstGeom>
          </p:spPr>
          <p:txBody>
            <a:bodyPr lIns="50800" tIns="50800" rIns="50800" bIns="50800" rtlCol="0" anchor="ctr"/>
            <a:lstStyle/>
            <a:p>
              <a:pPr algn="ctr">
                <a:lnSpc>
                  <a:spcPts val="3640"/>
                </a:lnSpc>
              </a:pPr>
              <a:endParaRPr/>
            </a:p>
          </p:txBody>
        </p:sp>
      </p:grpSp>
      <p:grpSp>
        <p:nvGrpSpPr>
          <p:cNvPr id="15" name="Group 15"/>
          <p:cNvGrpSpPr/>
          <p:nvPr/>
        </p:nvGrpSpPr>
        <p:grpSpPr>
          <a:xfrm>
            <a:off x="8225647" y="3480847"/>
            <a:ext cx="9016253" cy="1543050"/>
            <a:chOff x="0" y="0"/>
            <a:chExt cx="2374651" cy="406400"/>
          </a:xfrm>
        </p:grpSpPr>
        <p:sp>
          <p:nvSpPr>
            <p:cNvPr id="16" name="Freeform 16"/>
            <p:cNvSpPr/>
            <p:nvPr/>
          </p:nvSpPr>
          <p:spPr>
            <a:xfrm>
              <a:off x="0" y="0"/>
              <a:ext cx="2374651" cy="406400"/>
            </a:xfrm>
            <a:custGeom>
              <a:avLst/>
              <a:gdLst/>
              <a:ahLst/>
              <a:cxnLst/>
              <a:rect l="l" t="t" r="r" b="b"/>
              <a:pathLst>
                <a:path w="2374651" h="406400">
                  <a:moveTo>
                    <a:pt x="2171451" y="0"/>
                  </a:moveTo>
                  <a:cubicBezTo>
                    <a:pt x="2283675" y="0"/>
                    <a:pt x="2374651" y="90976"/>
                    <a:pt x="2374651" y="203200"/>
                  </a:cubicBezTo>
                  <a:cubicBezTo>
                    <a:pt x="2374651" y="315424"/>
                    <a:pt x="2283675" y="406400"/>
                    <a:pt x="2171451" y="406400"/>
                  </a:cubicBezTo>
                  <a:lnTo>
                    <a:pt x="203200" y="406400"/>
                  </a:lnTo>
                  <a:cubicBezTo>
                    <a:pt x="90976" y="406400"/>
                    <a:pt x="0" y="315424"/>
                    <a:pt x="0" y="203200"/>
                  </a:cubicBezTo>
                  <a:cubicBezTo>
                    <a:pt x="0" y="90976"/>
                    <a:pt x="90976" y="0"/>
                    <a:pt x="203200" y="0"/>
                  </a:cubicBezTo>
                  <a:close/>
                </a:path>
              </a:pathLst>
            </a:custGeom>
            <a:solidFill>
              <a:srgbClr val="E2B808"/>
            </a:solidFill>
          </p:spPr>
        </p:sp>
        <p:sp>
          <p:nvSpPr>
            <p:cNvPr id="17" name="TextBox 17"/>
            <p:cNvSpPr txBox="1"/>
            <p:nvPr/>
          </p:nvSpPr>
          <p:spPr>
            <a:xfrm>
              <a:off x="0" y="-57150"/>
              <a:ext cx="2374651" cy="463550"/>
            </a:xfrm>
            <a:prstGeom prst="rect">
              <a:avLst/>
            </a:prstGeom>
          </p:spPr>
          <p:txBody>
            <a:bodyPr lIns="50800" tIns="50800" rIns="50800" bIns="50800" rtlCol="0" anchor="ctr"/>
            <a:lstStyle/>
            <a:p>
              <a:pPr algn="ctr">
                <a:lnSpc>
                  <a:spcPts val="3640"/>
                </a:lnSpc>
              </a:pPr>
              <a:endParaRPr/>
            </a:p>
          </p:txBody>
        </p:sp>
      </p:grpSp>
      <p:grpSp>
        <p:nvGrpSpPr>
          <p:cNvPr id="18" name="Group 18"/>
          <p:cNvGrpSpPr/>
          <p:nvPr/>
        </p:nvGrpSpPr>
        <p:grpSpPr>
          <a:xfrm>
            <a:off x="8266259" y="5261360"/>
            <a:ext cx="9132043" cy="1543050"/>
            <a:chOff x="0" y="0"/>
            <a:chExt cx="2405147" cy="406400"/>
          </a:xfrm>
        </p:grpSpPr>
        <p:sp>
          <p:nvSpPr>
            <p:cNvPr id="19" name="Freeform 19"/>
            <p:cNvSpPr/>
            <p:nvPr/>
          </p:nvSpPr>
          <p:spPr>
            <a:xfrm>
              <a:off x="0" y="0"/>
              <a:ext cx="2405147" cy="406400"/>
            </a:xfrm>
            <a:custGeom>
              <a:avLst/>
              <a:gdLst/>
              <a:ahLst/>
              <a:cxnLst/>
              <a:rect l="l" t="t" r="r" b="b"/>
              <a:pathLst>
                <a:path w="2405147" h="406400">
                  <a:moveTo>
                    <a:pt x="2201947" y="0"/>
                  </a:moveTo>
                  <a:cubicBezTo>
                    <a:pt x="2314171" y="0"/>
                    <a:pt x="2405147" y="90976"/>
                    <a:pt x="2405147" y="203200"/>
                  </a:cubicBezTo>
                  <a:cubicBezTo>
                    <a:pt x="2405147" y="315424"/>
                    <a:pt x="2314171" y="406400"/>
                    <a:pt x="2201947" y="406400"/>
                  </a:cubicBezTo>
                  <a:lnTo>
                    <a:pt x="203200" y="406400"/>
                  </a:lnTo>
                  <a:cubicBezTo>
                    <a:pt x="90976" y="406400"/>
                    <a:pt x="0" y="315424"/>
                    <a:pt x="0" y="203200"/>
                  </a:cubicBezTo>
                  <a:cubicBezTo>
                    <a:pt x="0" y="90976"/>
                    <a:pt x="90976" y="0"/>
                    <a:pt x="203200" y="0"/>
                  </a:cubicBezTo>
                  <a:close/>
                </a:path>
              </a:pathLst>
            </a:custGeom>
            <a:solidFill>
              <a:srgbClr val="FF3131"/>
            </a:solidFill>
          </p:spPr>
        </p:sp>
        <p:sp>
          <p:nvSpPr>
            <p:cNvPr id="20" name="TextBox 20"/>
            <p:cNvSpPr txBox="1"/>
            <p:nvPr/>
          </p:nvSpPr>
          <p:spPr>
            <a:xfrm>
              <a:off x="0" y="-57150"/>
              <a:ext cx="2405147" cy="463550"/>
            </a:xfrm>
            <a:prstGeom prst="rect">
              <a:avLst/>
            </a:prstGeom>
          </p:spPr>
          <p:txBody>
            <a:bodyPr lIns="50800" tIns="50800" rIns="50800" bIns="50800" rtlCol="0" anchor="ctr"/>
            <a:lstStyle/>
            <a:p>
              <a:pPr algn="ctr">
                <a:lnSpc>
                  <a:spcPts val="3640"/>
                </a:lnSpc>
              </a:pPr>
              <a:endParaRPr/>
            </a:p>
          </p:txBody>
        </p:sp>
      </p:grpSp>
      <p:grpSp>
        <p:nvGrpSpPr>
          <p:cNvPr id="21" name="Group 21"/>
          <p:cNvGrpSpPr/>
          <p:nvPr/>
        </p:nvGrpSpPr>
        <p:grpSpPr>
          <a:xfrm>
            <a:off x="8266259" y="6975860"/>
            <a:ext cx="9238119" cy="1543050"/>
            <a:chOff x="0" y="0"/>
            <a:chExt cx="2433085" cy="406400"/>
          </a:xfrm>
        </p:grpSpPr>
        <p:sp>
          <p:nvSpPr>
            <p:cNvPr id="22" name="Freeform 22"/>
            <p:cNvSpPr/>
            <p:nvPr/>
          </p:nvSpPr>
          <p:spPr>
            <a:xfrm>
              <a:off x="0" y="0"/>
              <a:ext cx="2433085" cy="406400"/>
            </a:xfrm>
            <a:custGeom>
              <a:avLst/>
              <a:gdLst/>
              <a:ahLst/>
              <a:cxnLst/>
              <a:rect l="l" t="t" r="r" b="b"/>
              <a:pathLst>
                <a:path w="2433085" h="406400">
                  <a:moveTo>
                    <a:pt x="2229885" y="0"/>
                  </a:moveTo>
                  <a:cubicBezTo>
                    <a:pt x="2342109" y="0"/>
                    <a:pt x="2433085" y="90976"/>
                    <a:pt x="2433085" y="203200"/>
                  </a:cubicBezTo>
                  <a:cubicBezTo>
                    <a:pt x="2433085" y="315424"/>
                    <a:pt x="2342109" y="406400"/>
                    <a:pt x="2229885" y="406400"/>
                  </a:cubicBezTo>
                  <a:lnTo>
                    <a:pt x="203200" y="406400"/>
                  </a:lnTo>
                  <a:cubicBezTo>
                    <a:pt x="90976" y="406400"/>
                    <a:pt x="0" y="315424"/>
                    <a:pt x="0" y="203200"/>
                  </a:cubicBezTo>
                  <a:cubicBezTo>
                    <a:pt x="0" y="90976"/>
                    <a:pt x="90976" y="0"/>
                    <a:pt x="203200" y="0"/>
                  </a:cubicBezTo>
                  <a:close/>
                </a:path>
              </a:pathLst>
            </a:custGeom>
            <a:solidFill>
              <a:srgbClr val="D13B53"/>
            </a:solidFill>
          </p:spPr>
        </p:sp>
        <p:sp>
          <p:nvSpPr>
            <p:cNvPr id="23" name="TextBox 23"/>
            <p:cNvSpPr txBox="1"/>
            <p:nvPr/>
          </p:nvSpPr>
          <p:spPr>
            <a:xfrm>
              <a:off x="0" y="-57150"/>
              <a:ext cx="2433085" cy="463550"/>
            </a:xfrm>
            <a:prstGeom prst="rect">
              <a:avLst/>
            </a:prstGeom>
          </p:spPr>
          <p:txBody>
            <a:bodyPr lIns="50800" tIns="50800" rIns="50800" bIns="50800" rtlCol="0" anchor="ctr"/>
            <a:lstStyle/>
            <a:p>
              <a:pPr algn="ctr">
                <a:lnSpc>
                  <a:spcPts val="3640"/>
                </a:lnSpc>
              </a:pPr>
              <a:endParaRPr/>
            </a:p>
          </p:txBody>
        </p:sp>
      </p:grpSp>
      <p:sp>
        <p:nvSpPr>
          <p:cNvPr id="24" name="TextBox 24"/>
          <p:cNvSpPr txBox="1"/>
          <p:nvPr/>
        </p:nvSpPr>
        <p:spPr>
          <a:xfrm>
            <a:off x="1905393" y="3720790"/>
            <a:ext cx="2874370" cy="3124798"/>
          </a:xfrm>
          <a:prstGeom prst="rect">
            <a:avLst/>
          </a:prstGeom>
        </p:spPr>
        <p:txBody>
          <a:bodyPr lIns="0" tIns="0" rIns="0" bIns="0" rtlCol="0" anchor="t">
            <a:spAutoFit/>
          </a:bodyPr>
          <a:lstStyle/>
          <a:p>
            <a:pPr algn="ctr">
              <a:lnSpc>
                <a:spcPts val="4167"/>
              </a:lnSpc>
            </a:pPr>
            <a:r>
              <a:rPr lang="en-US" sz="2976">
                <a:solidFill>
                  <a:srgbClr val="FFFBFB"/>
                </a:solidFill>
                <a:latin typeface="Canva Sans Bold"/>
              </a:rPr>
              <a:t>Identifying Depression levels &amp; provide calming games </a:t>
            </a:r>
          </a:p>
          <a:p>
            <a:pPr algn="ctr">
              <a:lnSpc>
                <a:spcPts val="4167"/>
              </a:lnSpc>
              <a:spcBef>
                <a:spcPct val="0"/>
              </a:spcBef>
            </a:pPr>
            <a:r>
              <a:rPr lang="en-US" sz="2976">
                <a:solidFill>
                  <a:srgbClr val="FFFBFB"/>
                </a:solidFill>
                <a:latin typeface="Canva Sans Bold"/>
              </a:rPr>
              <a:t> </a:t>
            </a:r>
          </a:p>
        </p:txBody>
      </p:sp>
      <p:sp>
        <p:nvSpPr>
          <p:cNvPr id="25" name="TextBox 25"/>
          <p:cNvSpPr txBox="1"/>
          <p:nvPr/>
        </p:nvSpPr>
        <p:spPr>
          <a:xfrm>
            <a:off x="9730829" y="7519136"/>
            <a:ext cx="6005888"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Provide result &amp; calming games </a:t>
            </a:r>
          </a:p>
        </p:txBody>
      </p:sp>
      <p:sp>
        <p:nvSpPr>
          <p:cNvPr id="26" name="TextBox 26"/>
          <p:cNvSpPr txBox="1"/>
          <p:nvPr/>
        </p:nvSpPr>
        <p:spPr>
          <a:xfrm>
            <a:off x="8804115" y="5709697"/>
            <a:ext cx="7859316"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Create DASS-21 Questionair for gather user data.</a:t>
            </a:r>
          </a:p>
        </p:txBody>
      </p:sp>
      <p:sp>
        <p:nvSpPr>
          <p:cNvPr id="27" name="TextBox 27"/>
          <p:cNvSpPr txBox="1"/>
          <p:nvPr/>
        </p:nvSpPr>
        <p:spPr>
          <a:xfrm>
            <a:off x="9334500" y="3999642"/>
            <a:ext cx="7138273"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Develop Depression level identifying Model.</a:t>
            </a:r>
          </a:p>
        </p:txBody>
      </p:sp>
      <p:sp>
        <p:nvSpPr>
          <p:cNvPr id="28" name="TextBox 28"/>
          <p:cNvSpPr txBox="1"/>
          <p:nvPr/>
        </p:nvSpPr>
        <p:spPr>
          <a:xfrm>
            <a:off x="9334500" y="2058285"/>
            <a:ext cx="6538627" cy="905510"/>
          </a:xfrm>
          <a:prstGeom prst="rect">
            <a:avLst/>
          </a:prstGeom>
        </p:spPr>
        <p:txBody>
          <a:bodyPr lIns="0" tIns="0" rIns="0" bIns="0" rtlCol="0" anchor="t">
            <a:spAutoFit/>
          </a:bodyPr>
          <a:lstStyle/>
          <a:p>
            <a:pPr algn="l">
              <a:lnSpc>
                <a:spcPts val="3640"/>
              </a:lnSpc>
              <a:spcBef>
                <a:spcPct val="0"/>
              </a:spcBef>
            </a:pPr>
            <a:r>
              <a:rPr lang="en-US" sz="2600">
                <a:solidFill>
                  <a:srgbClr val="000000"/>
                </a:solidFill>
                <a:latin typeface="Canva Sans Bold"/>
              </a:rPr>
              <a:t>Collect DASS-21 questionnaire answers data using google form. </a:t>
            </a:r>
          </a:p>
        </p:txBody>
      </p:sp>
      <p:grpSp>
        <p:nvGrpSpPr>
          <p:cNvPr id="29" name="Group 29"/>
          <p:cNvGrpSpPr/>
          <p:nvPr/>
        </p:nvGrpSpPr>
        <p:grpSpPr>
          <a:xfrm>
            <a:off x="6522009" y="1817052"/>
            <a:ext cx="1494088" cy="1494088"/>
            <a:chOff x="0" y="0"/>
            <a:chExt cx="1992117" cy="1992117"/>
          </a:xfrm>
        </p:grpSpPr>
        <p:grpSp>
          <p:nvGrpSpPr>
            <p:cNvPr id="30" name="Group 30"/>
            <p:cNvGrpSpPr/>
            <p:nvPr/>
          </p:nvGrpSpPr>
          <p:grpSpPr>
            <a:xfrm>
              <a:off x="0" y="0"/>
              <a:ext cx="1992117" cy="199211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33" name="Freeform 33"/>
            <p:cNvSpPr/>
            <p:nvPr/>
          </p:nvSpPr>
          <p:spPr>
            <a:xfrm>
              <a:off x="642737" y="323066"/>
              <a:ext cx="706643" cy="1345986"/>
            </a:xfrm>
            <a:custGeom>
              <a:avLst/>
              <a:gdLst/>
              <a:ahLst/>
              <a:cxnLst/>
              <a:rect l="l" t="t" r="r" b="b"/>
              <a:pathLst>
                <a:path w="706643" h="1345986">
                  <a:moveTo>
                    <a:pt x="0" y="0"/>
                  </a:moveTo>
                  <a:lnTo>
                    <a:pt x="706643" y="0"/>
                  </a:lnTo>
                  <a:lnTo>
                    <a:pt x="706643" y="1345986"/>
                  </a:lnTo>
                  <a:lnTo>
                    <a:pt x="0" y="1345986"/>
                  </a:lnTo>
                  <a:lnTo>
                    <a:pt x="0" y="0"/>
                  </a:lnTo>
                  <a:close/>
                </a:path>
              </a:pathLst>
            </a:custGeom>
            <a:blipFill>
              <a:blip r:embed="rId6"/>
              <a:stretch>
                <a:fillRect/>
              </a:stretch>
            </a:blipFill>
          </p:spPr>
        </p:sp>
      </p:grpSp>
      <p:grpSp>
        <p:nvGrpSpPr>
          <p:cNvPr id="34" name="Group 34"/>
          <p:cNvGrpSpPr/>
          <p:nvPr/>
        </p:nvGrpSpPr>
        <p:grpSpPr>
          <a:xfrm>
            <a:off x="6522009" y="3529809"/>
            <a:ext cx="1494088" cy="1494088"/>
            <a:chOff x="0" y="0"/>
            <a:chExt cx="1992117" cy="1992117"/>
          </a:xfrm>
        </p:grpSpPr>
        <p:grpSp>
          <p:nvGrpSpPr>
            <p:cNvPr id="35" name="Group 35"/>
            <p:cNvGrpSpPr/>
            <p:nvPr/>
          </p:nvGrpSpPr>
          <p:grpSpPr>
            <a:xfrm>
              <a:off x="0" y="0"/>
              <a:ext cx="1992117" cy="199211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38" name="Freeform 38"/>
            <p:cNvSpPr/>
            <p:nvPr/>
          </p:nvSpPr>
          <p:spPr>
            <a:xfrm>
              <a:off x="519308" y="348502"/>
              <a:ext cx="951581" cy="1229830"/>
            </a:xfrm>
            <a:custGeom>
              <a:avLst/>
              <a:gdLst/>
              <a:ahLst/>
              <a:cxnLst/>
              <a:rect l="l" t="t" r="r" b="b"/>
              <a:pathLst>
                <a:path w="951581" h="1229830">
                  <a:moveTo>
                    <a:pt x="0" y="0"/>
                  </a:moveTo>
                  <a:lnTo>
                    <a:pt x="951581" y="0"/>
                  </a:lnTo>
                  <a:lnTo>
                    <a:pt x="951581" y="1229830"/>
                  </a:lnTo>
                  <a:lnTo>
                    <a:pt x="0" y="1229830"/>
                  </a:lnTo>
                  <a:lnTo>
                    <a:pt x="0" y="0"/>
                  </a:lnTo>
                  <a:close/>
                </a:path>
              </a:pathLst>
            </a:custGeom>
            <a:blipFill>
              <a:blip r:embed="rId7"/>
              <a:stretch>
                <a:fillRect/>
              </a:stretch>
            </a:blipFill>
          </p:spPr>
        </p:sp>
      </p:grpSp>
      <p:grpSp>
        <p:nvGrpSpPr>
          <p:cNvPr id="39" name="Group 39"/>
          <p:cNvGrpSpPr/>
          <p:nvPr/>
        </p:nvGrpSpPr>
        <p:grpSpPr>
          <a:xfrm>
            <a:off x="6522009" y="5310322"/>
            <a:ext cx="1494088" cy="1494088"/>
            <a:chOff x="0" y="0"/>
            <a:chExt cx="1992117" cy="1992117"/>
          </a:xfrm>
        </p:grpSpPr>
        <p:grpSp>
          <p:nvGrpSpPr>
            <p:cNvPr id="40" name="Group 40"/>
            <p:cNvGrpSpPr/>
            <p:nvPr/>
          </p:nvGrpSpPr>
          <p:grpSpPr>
            <a:xfrm>
              <a:off x="0" y="0"/>
              <a:ext cx="1992117" cy="1992117"/>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42" name="TextBox 42"/>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43" name="Freeform 43"/>
            <p:cNvSpPr/>
            <p:nvPr/>
          </p:nvSpPr>
          <p:spPr>
            <a:xfrm>
              <a:off x="541112" y="398709"/>
              <a:ext cx="907972" cy="1194700"/>
            </a:xfrm>
            <a:custGeom>
              <a:avLst/>
              <a:gdLst/>
              <a:ahLst/>
              <a:cxnLst/>
              <a:rect l="l" t="t" r="r" b="b"/>
              <a:pathLst>
                <a:path w="907972" h="1194700">
                  <a:moveTo>
                    <a:pt x="0" y="0"/>
                  </a:moveTo>
                  <a:lnTo>
                    <a:pt x="907972" y="0"/>
                  </a:lnTo>
                  <a:lnTo>
                    <a:pt x="907972" y="1194700"/>
                  </a:lnTo>
                  <a:lnTo>
                    <a:pt x="0" y="1194700"/>
                  </a:lnTo>
                  <a:lnTo>
                    <a:pt x="0" y="0"/>
                  </a:lnTo>
                  <a:close/>
                </a:path>
              </a:pathLst>
            </a:custGeom>
            <a:blipFill>
              <a:blip r:embed="rId8"/>
              <a:stretch>
                <a:fillRect/>
              </a:stretch>
            </a:blipFill>
          </p:spPr>
        </p:sp>
      </p:grpSp>
      <p:grpSp>
        <p:nvGrpSpPr>
          <p:cNvPr id="44" name="Group 44"/>
          <p:cNvGrpSpPr/>
          <p:nvPr/>
        </p:nvGrpSpPr>
        <p:grpSpPr>
          <a:xfrm>
            <a:off x="6522009" y="7024822"/>
            <a:ext cx="1494088" cy="1494088"/>
            <a:chOff x="0" y="0"/>
            <a:chExt cx="1992117" cy="1992117"/>
          </a:xfrm>
        </p:grpSpPr>
        <p:grpSp>
          <p:nvGrpSpPr>
            <p:cNvPr id="45" name="Group 45"/>
            <p:cNvGrpSpPr/>
            <p:nvPr/>
          </p:nvGrpSpPr>
          <p:grpSpPr>
            <a:xfrm>
              <a:off x="0" y="0"/>
              <a:ext cx="1992117" cy="1992117"/>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47" name="TextBox 47"/>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48" name="Freeform 48"/>
            <p:cNvSpPr/>
            <p:nvPr/>
          </p:nvSpPr>
          <p:spPr>
            <a:xfrm>
              <a:off x="494944" y="376727"/>
              <a:ext cx="1000308" cy="1173381"/>
            </a:xfrm>
            <a:custGeom>
              <a:avLst/>
              <a:gdLst/>
              <a:ahLst/>
              <a:cxnLst/>
              <a:rect l="l" t="t" r="r" b="b"/>
              <a:pathLst>
                <a:path w="1000308" h="1173381">
                  <a:moveTo>
                    <a:pt x="0" y="0"/>
                  </a:moveTo>
                  <a:lnTo>
                    <a:pt x="1000308" y="0"/>
                  </a:lnTo>
                  <a:lnTo>
                    <a:pt x="1000308" y="1173381"/>
                  </a:lnTo>
                  <a:lnTo>
                    <a:pt x="0" y="1173381"/>
                  </a:lnTo>
                  <a:lnTo>
                    <a:pt x="0" y="0"/>
                  </a:lnTo>
                  <a:close/>
                </a:path>
              </a:pathLst>
            </a:custGeom>
            <a:blipFill>
              <a:blip r:embed="rId9"/>
              <a:stretch>
                <a:fillRect/>
              </a:stretch>
            </a:blipFill>
          </p:spPr>
        </p:sp>
      </p:grpSp>
      <p:sp>
        <p:nvSpPr>
          <p:cNvPr id="49" name="TextBox 49"/>
          <p:cNvSpPr txBox="1"/>
          <p:nvPr/>
        </p:nvSpPr>
        <p:spPr>
          <a:xfrm>
            <a:off x="195288" y="173330"/>
            <a:ext cx="4216438" cy="752476"/>
          </a:xfrm>
          <a:prstGeom prst="rect">
            <a:avLst/>
          </a:prstGeom>
        </p:spPr>
        <p:txBody>
          <a:bodyPr lIns="0" tIns="0" rIns="0" bIns="0" rtlCol="0" anchor="t">
            <a:spAutoFit/>
          </a:bodyPr>
          <a:lstStyle/>
          <a:p>
            <a:pPr algn="ctr">
              <a:lnSpc>
                <a:spcPts val="6299"/>
              </a:lnSpc>
              <a:spcBef>
                <a:spcPct val="0"/>
              </a:spcBef>
            </a:pPr>
            <a:r>
              <a:rPr lang="en-US" sz="4499">
                <a:solidFill>
                  <a:srgbClr val="FFFBFB"/>
                </a:solidFill>
                <a:latin typeface="Canva Sans Bold"/>
              </a:rPr>
              <a:t>Introduction</a:t>
            </a:r>
          </a:p>
        </p:txBody>
      </p:sp>
      <p:sp>
        <p:nvSpPr>
          <p:cNvPr id="50" name="TextBox 50"/>
          <p:cNvSpPr txBox="1"/>
          <p:nvPr/>
        </p:nvSpPr>
        <p:spPr>
          <a:xfrm>
            <a:off x="376241" y="933450"/>
            <a:ext cx="8070970" cy="854076"/>
          </a:xfrm>
          <a:prstGeom prst="rect">
            <a:avLst/>
          </a:prstGeom>
        </p:spPr>
        <p:txBody>
          <a:bodyPr lIns="0" tIns="0" rIns="0" bIns="0" rtlCol="0" anchor="t">
            <a:spAutoFit/>
          </a:bodyPr>
          <a:lstStyle/>
          <a:p>
            <a:pPr algn="ctr">
              <a:lnSpc>
                <a:spcPts val="6999"/>
              </a:lnSpc>
              <a:spcBef>
                <a:spcPct val="0"/>
              </a:spcBef>
            </a:pPr>
            <a:r>
              <a:rPr lang="en-US" sz="4999">
                <a:solidFill>
                  <a:srgbClr val="FFFBFB"/>
                </a:solidFill>
                <a:latin typeface="Canva Sans Bold"/>
              </a:rPr>
              <a:t>Specific &amp; Sub Objectives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215803" y="9167750"/>
            <a:ext cx="11811676" cy="993392"/>
          </a:xfrm>
          <a:custGeom>
            <a:avLst/>
            <a:gdLst/>
            <a:ahLst/>
            <a:cxnLst/>
            <a:rect l="l" t="t" r="r" b="b"/>
            <a:pathLst>
              <a:path w="11811676" h="993392">
                <a:moveTo>
                  <a:pt x="0" y="0"/>
                </a:moveTo>
                <a:lnTo>
                  <a:pt x="11811676" y="0"/>
                </a:lnTo>
                <a:lnTo>
                  <a:pt x="11811676" y="993392"/>
                </a:lnTo>
                <a:lnTo>
                  <a:pt x="0" y="993392"/>
                </a:lnTo>
                <a:lnTo>
                  <a:pt x="0" y="0"/>
                </a:lnTo>
                <a:close/>
              </a:path>
            </a:pathLst>
          </a:custGeom>
          <a:blipFill>
            <a:blip r:embed="rId3"/>
            <a:stretch>
              <a:fillRect/>
            </a:stretch>
          </a:blipFill>
        </p:spPr>
      </p:sp>
      <p:graphicFrame>
        <p:nvGraphicFramePr>
          <p:cNvPr id="7" name="Table 7"/>
          <p:cNvGraphicFramePr>
            <a:graphicFrameLocks noGrp="1"/>
          </p:cNvGraphicFramePr>
          <p:nvPr/>
        </p:nvGraphicFramePr>
        <p:xfrm>
          <a:off x="376241" y="5410198"/>
          <a:ext cx="10825465" cy="3238362"/>
        </p:xfrm>
        <a:graphic>
          <a:graphicData uri="http://schemas.openxmlformats.org/drawingml/2006/table">
            <a:tbl>
              <a:tblPr/>
              <a:tblGrid>
                <a:gridCol w="4048380">
                  <a:extLst>
                    <a:ext uri="{9D8B030D-6E8A-4147-A177-3AD203B41FA5}">
                      <a16:colId xmlns:a16="http://schemas.microsoft.com/office/drawing/2014/main" val="20000"/>
                    </a:ext>
                  </a:extLst>
                </a:gridCol>
                <a:gridCol w="3419513">
                  <a:extLst>
                    <a:ext uri="{9D8B030D-6E8A-4147-A177-3AD203B41FA5}">
                      <a16:colId xmlns:a16="http://schemas.microsoft.com/office/drawing/2014/main" val="20001"/>
                    </a:ext>
                  </a:extLst>
                </a:gridCol>
                <a:gridCol w="3357572">
                  <a:extLst>
                    <a:ext uri="{9D8B030D-6E8A-4147-A177-3AD203B41FA5}">
                      <a16:colId xmlns:a16="http://schemas.microsoft.com/office/drawing/2014/main" val="20002"/>
                    </a:ext>
                  </a:extLst>
                </a:gridCol>
              </a:tblGrid>
              <a:tr h="1031309">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4D6E74"/>
                    </a:solidFill>
                  </a:tcPr>
                </a:tc>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4D6E74"/>
                    </a:solidFill>
                  </a:tcPr>
                </a:tc>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4D6E74"/>
                    </a:solidFill>
                  </a:tcPr>
                </a:tc>
                <a:extLst>
                  <a:ext uri="{0D108BD9-81ED-4DB2-BD59-A6C34878D82A}">
                    <a16:rowId xmlns:a16="http://schemas.microsoft.com/office/drawing/2014/main" val="10000"/>
                  </a:ext>
                </a:extLst>
              </a:tr>
              <a:tr h="2207053">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318F9A"/>
                    </a:solidFill>
                  </a:tcPr>
                </a:tc>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9DB3C1"/>
                    </a:solidFill>
                  </a:tcPr>
                </a:tc>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9DB3C1"/>
                    </a:solidFill>
                  </a:tcPr>
                </a:tc>
                <a:extLst>
                  <a:ext uri="{0D108BD9-81ED-4DB2-BD59-A6C34878D82A}">
                    <a16:rowId xmlns:a16="http://schemas.microsoft.com/office/drawing/2014/main" val="10001"/>
                  </a:ext>
                </a:extLst>
              </a:tr>
            </a:tbl>
          </a:graphicData>
        </a:graphic>
      </p:graphicFrame>
      <p:grpSp>
        <p:nvGrpSpPr>
          <p:cNvPr id="8" name="Group 8"/>
          <p:cNvGrpSpPr/>
          <p:nvPr/>
        </p:nvGrpSpPr>
        <p:grpSpPr>
          <a:xfrm>
            <a:off x="12193068" y="5343260"/>
            <a:ext cx="5293157" cy="3372237"/>
            <a:chOff x="0" y="0"/>
            <a:chExt cx="1394083" cy="888161"/>
          </a:xfrm>
        </p:grpSpPr>
        <p:sp>
          <p:nvSpPr>
            <p:cNvPr id="9" name="Freeform 9"/>
            <p:cNvSpPr/>
            <p:nvPr/>
          </p:nvSpPr>
          <p:spPr>
            <a:xfrm>
              <a:off x="0" y="0"/>
              <a:ext cx="1394083" cy="888161"/>
            </a:xfrm>
            <a:custGeom>
              <a:avLst/>
              <a:gdLst/>
              <a:ahLst/>
              <a:cxnLst/>
              <a:rect l="l" t="t" r="r" b="b"/>
              <a:pathLst>
                <a:path w="1394083" h="888161">
                  <a:moveTo>
                    <a:pt x="74594" y="0"/>
                  </a:moveTo>
                  <a:lnTo>
                    <a:pt x="1319489" y="0"/>
                  </a:lnTo>
                  <a:cubicBezTo>
                    <a:pt x="1339272" y="0"/>
                    <a:pt x="1358245" y="7859"/>
                    <a:pt x="1372234" y="21848"/>
                  </a:cubicBezTo>
                  <a:cubicBezTo>
                    <a:pt x="1386224" y="35837"/>
                    <a:pt x="1394083" y="54810"/>
                    <a:pt x="1394083" y="74594"/>
                  </a:cubicBezTo>
                  <a:lnTo>
                    <a:pt x="1394083" y="813567"/>
                  </a:lnTo>
                  <a:cubicBezTo>
                    <a:pt x="1394083" y="833351"/>
                    <a:pt x="1386224" y="852324"/>
                    <a:pt x="1372234" y="866313"/>
                  </a:cubicBezTo>
                  <a:cubicBezTo>
                    <a:pt x="1358245" y="880302"/>
                    <a:pt x="1339272" y="888161"/>
                    <a:pt x="1319489" y="888161"/>
                  </a:cubicBezTo>
                  <a:lnTo>
                    <a:pt x="74594" y="888161"/>
                  </a:lnTo>
                  <a:cubicBezTo>
                    <a:pt x="54810" y="888161"/>
                    <a:pt x="35837" y="880302"/>
                    <a:pt x="21848" y="866313"/>
                  </a:cubicBezTo>
                  <a:cubicBezTo>
                    <a:pt x="7859" y="852324"/>
                    <a:pt x="0" y="833351"/>
                    <a:pt x="0" y="813567"/>
                  </a:cubicBezTo>
                  <a:lnTo>
                    <a:pt x="0" y="74594"/>
                  </a:lnTo>
                  <a:cubicBezTo>
                    <a:pt x="0" y="54810"/>
                    <a:pt x="7859" y="35837"/>
                    <a:pt x="21848" y="21848"/>
                  </a:cubicBezTo>
                  <a:cubicBezTo>
                    <a:pt x="35837" y="7859"/>
                    <a:pt x="54810" y="0"/>
                    <a:pt x="74594" y="0"/>
                  </a:cubicBezTo>
                  <a:close/>
                </a:path>
              </a:pathLst>
            </a:custGeom>
            <a:gradFill rotWithShape="1">
              <a:gsLst>
                <a:gs pos="0">
                  <a:srgbClr val="0097B2">
                    <a:alpha val="100000"/>
                  </a:srgbClr>
                </a:gs>
                <a:gs pos="100000">
                  <a:srgbClr val="7ED957">
                    <a:alpha val="100000"/>
                  </a:srgbClr>
                </a:gs>
              </a:gsLst>
              <a:lin ang="0"/>
            </a:gradFill>
          </p:spPr>
        </p:sp>
        <p:sp>
          <p:nvSpPr>
            <p:cNvPr id="10" name="TextBox 10"/>
            <p:cNvSpPr txBox="1"/>
            <p:nvPr/>
          </p:nvSpPr>
          <p:spPr>
            <a:xfrm>
              <a:off x="0" y="-57150"/>
              <a:ext cx="1394083" cy="945311"/>
            </a:xfrm>
            <a:prstGeom prst="rect">
              <a:avLst/>
            </a:prstGeom>
          </p:spPr>
          <p:txBody>
            <a:bodyPr lIns="50800" tIns="50800" rIns="50800" bIns="50800" rtlCol="0" anchor="ctr"/>
            <a:lstStyle/>
            <a:p>
              <a:pPr algn="ctr">
                <a:lnSpc>
                  <a:spcPts val="3640"/>
                </a:lnSpc>
              </a:pPr>
              <a:endParaRPr/>
            </a:p>
          </p:txBody>
        </p:sp>
      </p:grpSp>
      <p:sp>
        <p:nvSpPr>
          <p:cNvPr id="11" name="TextBox 11"/>
          <p:cNvSpPr txBox="1"/>
          <p:nvPr/>
        </p:nvSpPr>
        <p:spPr>
          <a:xfrm>
            <a:off x="1028700" y="586580"/>
            <a:ext cx="3984023" cy="695961"/>
          </a:xfrm>
          <a:prstGeom prst="rect">
            <a:avLst/>
          </a:prstGeom>
        </p:spPr>
        <p:txBody>
          <a:bodyPr lIns="0" tIns="0" rIns="0" bIns="0" rtlCol="0" anchor="t">
            <a:spAutoFit/>
          </a:bodyPr>
          <a:lstStyle/>
          <a:p>
            <a:pPr algn="ctr">
              <a:lnSpc>
                <a:spcPts val="5739"/>
              </a:lnSpc>
              <a:spcBef>
                <a:spcPct val="0"/>
              </a:spcBef>
            </a:pPr>
            <a:r>
              <a:rPr lang="en-US" sz="4099">
                <a:solidFill>
                  <a:srgbClr val="3AB260"/>
                </a:solidFill>
                <a:latin typeface="Canva Sans Bold"/>
              </a:rPr>
              <a:t>Sub Objective </a:t>
            </a:r>
          </a:p>
        </p:txBody>
      </p:sp>
      <p:grpSp>
        <p:nvGrpSpPr>
          <p:cNvPr id="12" name="Group 12"/>
          <p:cNvGrpSpPr/>
          <p:nvPr/>
        </p:nvGrpSpPr>
        <p:grpSpPr>
          <a:xfrm>
            <a:off x="4985308" y="631040"/>
            <a:ext cx="769601" cy="769601"/>
            <a:chOff x="0" y="0"/>
            <a:chExt cx="1026135" cy="1026135"/>
          </a:xfrm>
        </p:grpSpPr>
        <p:grpSp>
          <p:nvGrpSpPr>
            <p:cNvPr id="13" name="Group 13"/>
            <p:cNvGrpSpPr/>
            <p:nvPr/>
          </p:nvGrpSpPr>
          <p:grpSpPr>
            <a:xfrm>
              <a:off x="0" y="0"/>
              <a:ext cx="1026135" cy="102613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16" name="Freeform 16"/>
            <p:cNvSpPr/>
            <p:nvPr/>
          </p:nvSpPr>
          <p:spPr>
            <a:xfrm>
              <a:off x="331072" y="166410"/>
              <a:ext cx="363990" cy="693314"/>
            </a:xfrm>
            <a:custGeom>
              <a:avLst/>
              <a:gdLst/>
              <a:ahLst/>
              <a:cxnLst/>
              <a:rect l="l" t="t" r="r" b="b"/>
              <a:pathLst>
                <a:path w="363990" h="693314">
                  <a:moveTo>
                    <a:pt x="0" y="0"/>
                  </a:moveTo>
                  <a:lnTo>
                    <a:pt x="363990" y="0"/>
                  </a:lnTo>
                  <a:lnTo>
                    <a:pt x="363990" y="693314"/>
                  </a:lnTo>
                  <a:lnTo>
                    <a:pt x="0" y="693314"/>
                  </a:lnTo>
                  <a:lnTo>
                    <a:pt x="0" y="0"/>
                  </a:lnTo>
                  <a:close/>
                </a:path>
              </a:pathLst>
            </a:custGeom>
            <a:blipFill>
              <a:blip r:embed="rId4"/>
              <a:stretch>
                <a:fillRect/>
              </a:stretch>
            </a:blipFill>
          </p:spPr>
        </p:sp>
      </p:grpSp>
      <p:sp>
        <p:nvSpPr>
          <p:cNvPr id="17" name="Freeform 17"/>
          <p:cNvSpPr/>
          <p:nvPr/>
        </p:nvSpPr>
        <p:spPr>
          <a:xfrm>
            <a:off x="1706098" y="1713877"/>
            <a:ext cx="6660156" cy="3547560"/>
          </a:xfrm>
          <a:custGeom>
            <a:avLst/>
            <a:gdLst/>
            <a:ahLst/>
            <a:cxnLst/>
            <a:rect l="l" t="t" r="r" b="b"/>
            <a:pathLst>
              <a:path w="6660156" h="3547560">
                <a:moveTo>
                  <a:pt x="0" y="0"/>
                </a:moveTo>
                <a:lnTo>
                  <a:pt x="6660155" y="0"/>
                </a:lnTo>
                <a:lnTo>
                  <a:pt x="6660155" y="3547560"/>
                </a:lnTo>
                <a:lnTo>
                  <a:pt x="0" y="3547560"/>
                </a:lnTo>
                <a:lnTo>
                  <a:pt x="0" y="0"/>
                </a:lnTo>
                <a:close/>
              </a:path>
            </a:pathLst>
          </a:custGeom>
          <a:blipFill>
            <a:blip r:embed="rId5"/>
            <a:stretch>
              <a:fillRect t="-6892" r="-1270"/>
            </a:stretch>
          </a:blipFill>
        </p:spPr>
      </p:sp>
      <p:sp>
        <p:nvSpPr>
          <p:cNvPr id="18" name="Freeform 18"/>
          <p:cNvSpPr/>
          <p:nvPr/>
        </p:nvSpPr>
        <p:spPr>
          <a:xfrm>
            <a:off x="9943478" y="1652693"/>
            <a:ext cx="6817416" cy="3528907"/>
          </a:xfrm>
          <a:custGeom>
            <a:avLst/>
            <a:gdLst/>
            <a:ahLst/>
            <a:cxnLst/>
            <a:rect l="l" t="t" r="r" b="b"/>
            <a:pathLst>
              <a:path w="6817416" h="3528907">
                <a:moveTo>
                  <a:pt x="0" y="0"/>
                </a:moveTo>
                <a:lnTo>
                  <a:pt x="6817416" y="0"/>
                </a:lnTo>
                <a:lnTo>
                  <a:pt x="6817416" y="3528907"/>
                </a:lnTo>
                <a:lnTo>
                  <a:pt x="0" y="3528907"/>
                </a:lnTo>
                <a:lnTo>
                  <a:pt x="0" y="0"/>
                </a:lnTo>
                <a:close/>
              </a:path>
            </a:pathLst>
          </a:custGeom>
          <a:blipFill>
            <a:blip r:embed="rId6"/>
            <a:stretch>
              <a:fillRect t="-10250" r="-1505"/>
            </a:stretch>
          </a:blipFill>
        </p:spPr>
      </p:sp>
      <p:sp>
        <p:nvSpPr>
          <p:cNvPr id="19" name="TextBox 19"/>
          <p:cNvSpPr txBox="1"/>
          <p:nvPr/>
        </p:nvSpPr>
        <p:spPr>
          <a:xfrm>
            <a:off x="933747" y="5737547"/>
            <a:ext cx="2320051"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Identification</a:t>
            </a:r>
          </a:p>
        </p:txBody>
      </p:sp>
      <p:sp>
        <p:nvSpPr>
          <p:cNvPr id="20" name="TextBox 20"/>
          <p:cNvSpPr txBox="1"/>
          <p:nvPr/>
        </p:nvSpPr>
        <p:spPr>
          <a:xfrm>
            <a:off x="5025481" y="5737547"/>
            <a:ext cx="2320051"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Training </a:t>
            </a:r>
          </a:p>
        </p:txBody>
      </p:sp>
      <p:sp>
        <p:nvSpPr>
          <p:cNvPr id="21" name="TextBox 21"/>
          <p:cNvSpPr txBox="1"/>
          <p:nvPr/>
        </p:nvSpPr>
        <p:spPr>
          <a:xfrm>
            <a:off x="8145632" y="5737547"/>
            <a:ext cx="2320051"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Testing</a:t>
            </a:r>
          </a:p>
        </p:txBody>
      </p:sp>
      <p:sp>
        <p:nvSpPr>
          <p:cNvPr id="22" name="TextBox 22"/>
          <p:cNvSpPr txBox="1"/>
          <p:nvPr/>
        </p:nvSpPr>
        <p:spPr>
          <a:xfrm>
            <a:off x="670142" y="6673075"/>
            <a:ext cx="3290759" cy="18199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Recognition Depression levels using sentiment Analysis </a:t>
            </a:r>
          </a:p>
        </p:txBody>
      </p:sp>
      <p:sp>
        <p:nvSpPr>
          <p:cNvPr id="23" name="TextBox 23"/>
          <p:cNvSpPr txBox="1"/>
          <p:nvPr/>
        </p:nvSpPr>
        <p:spPr>
          <a:xfrm>
            <a:off x="4864004" y="7239075"/>
            <a:ext cx="2177455"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371</a:t>
            </a:r>
          </a:p>
        </p:txBody>
      </p:sp>
      <p:sp>
        <p:nvSpPr>
          <p:cNvPr id="24" name="TextBox 24"/>
          <p:cNvSpPr txBox="1"/>
          <p:nvPr/>
        </p:nvSpPr>
        <p:spPr>
          <a:xfrm>
            <a:off x="8366253" y="7239075"/>
            <a:ext cx="2177455"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93</a:t>
            </a:r>
          </a:p>
        </p:txBody>
      </p:sp>
      <p:sp>
        <p:nvSpPr>
          <p:cNvPr id="25" name="TextBox 25"/>
          <p:cNvSpPr txBox="1"/>
          <p:nvPr/>
        </p:nvSpPr>
        <p:spPr>
          <a:xfrm>
            <a:off x="12358268" y="5567558"/>
            <a:ext cx="3038568" cy="490855"/>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Cambria Bold"/>
              </a:rPr>
              <a:t>Data Preprocess</a:t>
            </a:r>
          </a:p>
        </p:txBody>
      </p:sp>
      <p:sp>
        <p:nvSpPr>
          <p:cNvPr id="26" name="TextBox 26"/>
          <p:cNvSpPr txBox="1"/>
          <p:nvPr/>
        </p:nvSpPr>
        <p:spPr>
          <a:xfrm>
            <a:off x="12358268" y="6259897"/>
            <a:ext cx="5294331" cy="1819910"/>
          </a:xfrm>
          <a:prstGeom prst="rect">
            <a:avLst/>
          </a:prstGeom>
        </p:spPr>
        <p:txBody>
          <a:bodyPr lIns="0" tIns="0" rIns="0" bIns="0" rtlCol="0" anchor="t">
            <a:spAutoFit/>
          </a:bodyPr>
          <a:lstStyle/>
          <a:p>
            <a:pPr marL="561344" lvl="1" indent="-280672" algn="l">
              <a:lnSpc>
                <a:spcPts val="3640"/>
              </a:lnSpc>
              <a:buFont typeface="Arial"/>
              <a:buChar char="•"/>
            </a:pPr>
            <a:r>
              <a:rPr lang="en-US" sz="2600">
                <a:solidFill>
                  <a:srgbClr val="000000"/>
                </a:solidFill>
                <a:latin typeface="Canva Sans Bold"/>
              </a:rPr>
              <a:t>Data cleaning </a:t>
            </a:r>
          </a:p>
          <a:p>
            <a:pPr marL="561344" lvl="1" indent="-280672" algn="l">
              <a:lnSpc>
                <a:spcPts val="3640"/>
              </a:lnSpc>
              <a:buFont typeface="Arial"/>
              <a:buChar char="•"/>
            </a:pPr>
            <a:r>
              <a:rPr lang="en-US" sz="2600">
                <a:solidFill>
                  <a:srgbClr val="000000"/>
                </a:solidFill>
                <a:latin typeface="Canva Sans Bold"/>
              </a:rPr>
              <a:t>Remove blank spots</a:t>
            </a:r>
          </a:p>
          <a:p>
            <a:pPr marL="561344" lvl="1" indent="-280672" algn="l">
              <a:lnSpc>
                <a:spcPts val="3640"/>
              </a:lnSpc>
              <a:buFont typeface="Arial"/>
              <a:buChar char="•"/>
            </a:pPr>
            <a:r>
              <a:rPr lang="en-US" sz="2600">
                <a:solidFill>
                  <a:srgbClr val="000000"/>
                </a:solidFill>
                <a:latin typeface="Canva Sans Bold"/>
              </a:rPr>
              <a:t>Convert text data to numerical format(Encoding)</a:t>
            </a:r>
          </a:p>
        </p:txBody>
      </p:sp>
      <p:sp>
        <p:nvSpPr>
          <p:cNvPr id="27" name="TextBox 27"/>
          <p:cNvSpPr txBox="1"/>
          <p:nvPr/>
        </p:nvSpPr>
        <p:spPr>
          <a:xfrm>
            <a:off x="5952732" y="313531"/>
            <a:ext cx="11863625" cy="1251585"/>
          </a:xfrm>
          <a:prstGeom prst="rect">
            <a:avLst/>
          </a:prstGeom>
        </p:spPr>
        <p:txBody>
          <a:bodyPr lIns="0" tIns="0" rIns="0" bIns="0" rtlCol="0" anchor="t">
            <a:spAutoFit/>
          </a:bodyPr>
          <a:lstStyle/>
          <a:p>
            <a:pPr algn="l">
              <a:lnSpc>
                <a:spcPts val="5039"/>
              </a:lnSpc>
              <a:spcBef>
                <a:spcPct val="0"/>
              </a:spcBef>
            </a:pPr>
            <a:r>
              <a:rPr lang="en-US" sz="3599">
                <a:solidFill>
                  <a:srgbClr val="FFFBFB"/>
                </a:solidFill>
                <a:latin typeface="Canva Sans Bold"/>
              </a:rPr>
              <a:t>Collect DASS-21 questionnaire answers data using google form.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074676"/>
            <a:ext cx="18288000" cy="1193274"/>
            <a:chOff x="0" y="0"/>
            <a:chExt cx="4816593" cy="314278"/>
          </a:xfrm>
        </p:grpSpPr>
        <p:sp>
          <p:nvSpPr>
            <p:cNvPr id="3" name="Freeform 3"/>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4" name="TextBox 4"/>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99274" y="9381714"/>
            <a:ext cx="3537599" cy="685249"/>
          </a:xfrm>
          <a:custGeom>
            <a:avLst/>
            <a:gdLst/>
            <a:ahLst/>
            <a:cxnLst/>
            <a:rect l="l" t="t" r="r" b="b"/>
            <a:pathLst>
              <a:path w="3537599" h="685249">
                <a:moveTo>
                  <a:pt x="0" y="0"/>
                </a:moveTo>
                <a:lnTo>
                  <a:pt x="3537599" y="0"/>
                </a:lnTo>
                <a:lnTo>
                  <a:pt x="3537599" y="685249"/>
                </a:lnTo>
                <a:lnTo>
                  <a:pt x="0" y="685249"/>
                </a:lnTo>
                <a:lnTo>
                  <a:pt x="0" y="0"/>
                </a:lnTo>
                <a:close/>
              </a:path>
            </a:pathLst>
          </a:custGeom>
          <a:blipFill>
            <a:blip r:embed="rId2"/>
            <a:stretch>
              <a:fillRect/>
            </a:stretch>
          </a:blipFill>
        </p:spPr>
      </p:sp>
      <p:grpSp>
        <p:nvGrpSpPr>
          <p:cNvPr id="6" name="Group 6"/>
          <p:cNvGrpSpPr/>
          <p:nvPr/>
        </p:nvGrpSpPr>
        <p:grpSpPr>
          <a:xfrm>
            <a:off x="13549024" y="1028700"/>
            <a:ext cx="3710276" cy="371027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b="-33333"/>
              </a:stretch>
            </a:blipFill>
          </p:spPr>
        </p:sp>
      </p:grpSp>
      <p:sp>
        <p:nvSpPr>
          <p:cNvPr id="8" name="TextBox 8"/>
          <p:cNvSpPr txBox="1"/>
          <p:nvPr/>
        </p:nvSpPr>
        <p:spPr>
          <a:xfrm>
            <a:off x="6398047" y="9485258"/>
            <a:ext cx="5491907" cy="353060"/>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9" name="TextBox 9"/>
          <p:cNvSpPr txBox="1"/>
          <p:nvPr/>
        </p:nvSpPr>
        <p:spPr>
          <a:xfrm>
            <a:off x="13286417" y="9493866"/>
            <a:ext cx="4873579" cy="353060"/>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sp>
        <p:nvSpPr>
          <p:cNvPr id="10" name="TextBox 10"/>
          <p:cNvSpPr txBox="1"/>
          <p:nvPr/>
        </p:nvSpPr>
        <p:spPr>
          <a:xfrm>
            <a:off x="2945163" y="4832150"/>
            <a:ext cx="12397674" cy="1005192"/>
          </a:xfrm>
          <a:prstGeom prst="rect">
            <a:avLst/>
          </a:prstGeom>
        </p:spPr>
        <p:txBody>
          <a:bodyPr lIns="0" tIns="0" rIns="0" bIns="0" rtlCol="0" anchor="t">
            <a:spAutoFit/>
          </a:bodyPr>
          <a:lstStyle/>
          <a:p>
            <a:pPr marL="0" lvl="0" indent="0" algn="ctr">
              <a:lnSpc>
                <a:spcPts val="8120"/>
              </a:lnSpc>
              <a:spcBef>
                <a:spcPct val="0"/>
              </a:spcBef>
            </a:pPr>
            <a:r>
              <a:rPr lang="en-US" sz="5800">
                <a:solidFill>
                  <a:srgbClr val="000000"/>
                </a:solidFill>
                <a:latin typeface="Canva Sans Bold"/>
              </a:rPr>
              <a:t>IT20647414 | Bataduwaaracchchi</a:t>
            </a:r>
          </a:p>
        </p:txBody>
      </p:sp>
      <p:sp>
        <p:nvSpPr>
          <p:cNvPr id="11" name="TextBox 11"/>
          <p:cNvSpPr txBox="1"/>
          <p:nvPr/>
        </p:nvSpPr>
        <p:spPr>
          <a:xfrm>
            <a:off x="5426035" y="5994507"/>
            <a:ext cx="7435929"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000000"/>
                </a:solidFill>
                <a:latin typeface="Canva Sans Bold"/>
              </a:rPr>
              <a:t>Specialization - Information Technology</a:t>
            </a:r>
          </a:p>
        </p:txBody>
      </p:sp>
      <p:sp>
        <p:nvSpPr>
          <p:cNvPr id="12" name="Freeform 12"/>
          <p:cNvSpPr/>
          <p:nvPr/>
        </p:nvSpPr>
        <p:spPr>
          <a:xfrm>
            <a:off x="-3327339" y="1468422"/>
            <a:ext cx="15217292" cy="7350156"/>
          </a:xfrm>
          <a:custGeom>
            <a:avLst/>
            <a:gdLst/>
            <a:ahLst/>
            <a:cxnLst/>
            <a:rect l="l" t="t" r="r" b="b"/>
            <a:pathLst>
              <a:path w="15217292" h="7350156">
                <a:moveTo>
                  <a:pt x="0" y="0"/>
                </a:moveTo>
                <a:lnTo>
                  <a:pt x="15217292" y="0"/>
                </a:lnTo>
                <a:lnTo>
                  <a:pt x="15217292" y="7350156"/>
                </a:lnTo>
                <a:lnTo>
                  <a:pt x="0" y="7350156"/>
                </a:lnTo>
                <a:lnTo>
                  <a:pt x="0" y="0"/>
                </a:lnTo>
                <a:close/>
              </a:path>
            </a:pathLst>
          </a:custGeom>
          <a:blipFill>
            <a:blip r:embed="rId4">
              <a:alphaModFix amt="5000"/>
            </a:blip>
            <a:stretch>
              <a:fillRect l="-6603" r="-6603"/>
            </a:stretch>
          </a:blipFill>
        </p:spPr>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sp>
        <p:nvSpPr>
          <p:cNvPr id="2" name="Freeform 2"/>
          <p:cNvSpPr/>
          <p:nvPr/>
        </p:nvSpPr>
        <p:spPr>
          <a:xfrm>
            <a:off x="16225644" y="7322869"/>
            <a:ext cx="2622977" cy="3499030"/>
          </a:xfrm>
          <a:custGeom>
            <a:avLst/>
            <a:gdLst/>
            <a:ahLst/>
            <a:cxnLst/>
            <a:rect l="l" t="t" r="r" b="b"/>
            <a:pathLst>
              <a:path w="2622977" h="3499030">
                <a:moveTo>
                  <a:pt x="0" y="0"/>
                </a:moveTo>
                <a:lnTo>
                  <a:pt x="2622977" y="0"/>
                </a:lnTo>
                <a:lnTo>
                  <a:pt x="2622977" y="3499031"/>
                </a:lnTo>
                <a:lnTo>
                  <a:pt x="0" y="3499031"/>
                </a:lnTo>
                <a:lnTo>
                  <a:pt x="0" y="0"/>
                </a:lnTo>
                <a:close/>
              </a:path>
            </a:pathLst>
          </a:custGeom>
          <a:blipFill>
            <a:blip r:embed="rId2"/>
            <a:stretch>
              <a:fillRect/>
            </a:stretch>
          </a:blipFill>
        </p:spPr>
      </p:sp>
      <p:grpSp>
        <p:nvGrpSpPr>
          <p:cNvPr id="3" name="Group 3"/>
          <p:cNvGrpSpPr/>
          <p:nvPr/>
        </p:nvGrpSpPr>
        <p:grpSpPr>
          <a:xfrm>
            <a:off x="0" y="9072385"/>
            <a:ext cx="18288000" cy="1214615"/>
            <a:chOff x="0" y="0"/>
            <a:chExt cx="4816593" cy="319899"/>
          </a:xfrm>
        </p:grpSpPr>
        <p:sp>
          <p:nvSpPr>
            <p:cNvPr id="4" name="Freeform 4"/>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5" name="TextBox 5"/>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6" name="Freeform 6"/>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3"/>
            <a:stretch>
              <a:fillRect/>
            </a:stretch>
          </a:blipFill>
        </p:spPr>
      </p:sp>
      <p:sp>
        <p:nvSpPr>
          <p:cNvPr id="7" name="Freeform 7"/>
          <p:cNvSpPr/>
          <p:nvPr/>
        </p:nvSpPr>
        <p:spPr>
          <a:xfrm>
            <a:off x="4215803" y="9167750"/>
            <a:ext cx="11811676" cy="993392"/>
          </a:xfrm>
          <a:custGeom>
            <a:avLst/>
            <a:gdLst/>
            <a:ahLst/>
            <a:cxnLst/>
            <a:rect l="l" t="t" r="r" b="b"/>
            <a:pathLst>
              <a:path w="11811676" h="993392">
                <a:moveTo>
                  <a:pt x="0" y="0"/>
                </a:moveTo>
                <a:lnTo>
                  <a:pt x="11811676" y="0"/>
                </a:lnTo>
                <a:lnTo>
                  <a:pt x="11811676" y="993392"/>
                </a:lnTo>
                <a:lnTo>
                  <a:pt x="0" y="993392"/>
                </a:lnTo>
                <a:lnTo>
                  <a:pt x="0" y="0"/>
                </a:lnTo>
                <a:close/>
              </a:path>
            </a:pathLst>
          </a:custGeom>
          <a:blipFill>
            <a:blip r:embed="rId4"/>
            <a:stretch>
              <a:fillRect/>
            </a:stretch>
          </a:blipFill>
        </p:spPr>
      </p:sp>
      <p:sp>
        <p:nvSpPr>
          <p:cNvPr id="8" name="TextBox 8"/>
          <p:cNvSpPr txBox="1"/>
          <p:nvPr/>
        </p:nvSpPr>
        <p:spPr>
          <a:xfrm>
            <a:off x="6256486" y="653006"/>
            <a:ext cx="11002814" cy="613410"/>
          </a:xfrm>
          <a:prstGeom prst="rect">
            <a:avLst/>
          </a:prstGeom>
        </p:spPr>
        <p:txBody>
          <a:bodyPr lIns="0" tIns="0" rIns="0" bIns="0" rtlCol="0" anchor="t">
            <a:spAutoFit/>
          </a:bodyPr>
          <a:lstStyle/>
          <a:p>
            <a:pPr algn="ctr">
              <a:lnSpc>
                <a:spcPts val="5040"/>
              </a:lnSpc>
              <a:spcBef>
                <a:spcPct val="0"/>
              </a:spcBef>
            </a:pPr>
            <a:r>
              <a:rPr lang="en-US" sz="3600">
                <a:solidFill>
                  <a:srgbClr val="FFFBFB"/>
                </a:solidFill>
                <a:latin typeface="Canva Sans Bold"/>
              </a:rPr>
              <a:t>Develop Depression level identifying Model.</a:t>
            </a:r>
          </a:p>
        </p:txBody>
      </p:sp>
      <p:graphicFrame>
        <p:nvGraphicFramePr>
          <p:cNvPr id="9" name="Table 9"/>
          <p:cNvGraphicFramePr>
            <a:graphicFrameLocks noGrp="1"/>
          </p:cNvGraphicFramePr>
          <p:nvPr/>
        </p:nvGraphicFramePr>
        <p:xfrm>
          <a:off x="1409700" y="2717642"/>
          <a:ext cx="8531179" cy="4276428"/>
        </p:xfrm>
        <a:graphic>
          <a:graphicData uri="http://schemas.openxmlformats.org/drawingml/2006/table">
            <a:tbl>
              <a:tblPr/>
              <a:tblGrid>
                <a:gridCol w="4325712">
                  <a:extLst>
                    <a:ext uri="{9D8B030D-6E8A-4147-A177-3AD203B41FA5}">
                      <a16:colId xmlns:a16="http://schemas.microsoft.com/office/drawing/2014/main" val="20000"/>
                    </a:ext>
                  </a:extLst>
                </a:gridCol>
                <a:gridCol w="4205467">
                  <a:extLst>
                    <a:ext uri="{9D8B030D-6E8A-4147-A177-3AD203B41FA5}">
                      <a16:colId xmlns:a16="http://schemas.microsoft.com/office/drawing/2014/main" val="20001"/>
                    </a:ext>
                  </a:extLst>
                </a:gridCol>
              </a:tblGrid>
              <a:tr h="1634379">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4D6E74"/>
                    </a:solidFill>
                  </a:tcPr>
                </a:tc>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4D6E74"/>
                    </a:solidFill>
                  </a:tcPr>
                </a:tc>
                <a:extLst>
                  <a:ext uri="{0D108BD9-81ED-4DB2-BD59-A6C34878D82A}">
                    <a16:rowId xmlns:a16="http://schemas.microsoft.com/office/drawing/2014/main" val="10000"/>
                  </a:ext>
                </a:extLst>
              </a:tr>
              <a:tr h="1242686">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095D40"/>
                    </a:solidFill>
                  </a:tcPr>
                </a:tc>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CCC14F"/>
                    </a:solidFill>
                  </a:tcPr>
                </a:tc>
                <a:extLst>
                  <a:ext uri="{0D108BD9-81ED-4DB2-BD59-A6C34878D82A}">
                    <a16:rowId xmlns:a16="http://schemas.microsoft.com/office/drawing/2014/main" val="10001"/>
                  </a:ext>
                </a:extLst>
              </a:tr>
              <a:tr h="1399363">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095D40"/>
                    </a:solidFill>
                  </a:tcPr>
                </a:tc>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CCC14F"/>
                    </a:solidFill>
                  </a:tcPr>
                </a:tc>
                <a:extLst>
                  <a:ext uri="{0D108BD9-81ED-4DB2-BD59-A6C34878D82A}">
                    <a16:rowId xmlns:a16="http://schemas.microsoft.com/office/drawing/2014/main" val="10002"/>
                  </a:ext>
                </a:extLst>
              </a:tr>
            </a:tbl>
          </a:graphicData>
        </a:graphic>
      </p:graphicFrame>
      <p:sp>
        <p:nvSpPr>
          <p:cNvPr id="10" name="TextBox 10"/>
          <p:cNvSpPr txBox="1"/>
          <p:nvPr/>
        </p:nvSpPr>
        <p:spPr>
          <a:xfrm>
            <a:off x="1712751" y="3173657"/>
            <a:ext cx="347484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Architeccture</a:t>
            </a:r>
          </a:p>
        </p:txBody>
      </p:sp>
      <p:sp>
        <p:nvSpPr>
          <p:cNvPr id="11" name="TextBox 11"/>
          <p:cNvSpPr txBox="1"/>
          <p:nvPr/>
        </p:nvSpPr>
        <p:spPr>
          <a:xfrm>
            <a:off x="6050153" y="2975023"/>
            <a:ext cx="3474847" cy="9055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Emotion Identification </a:t>
            </a:r>
          </a:p>
        </p:txBody>
      </p:sp>
      <p:sp>
        <p:nvSpPr>
          <p:cNvPr id="12" name="TextBox 12"/>
          <p:cNvSpPr txBox="1"/>
          <p:nvPr/>
        </p:nvSpPr>
        <p:spPr>
          <a:xfrm>
            <a:off x="1712751" y="5939958"/>
            <a:ext cx="347484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Randomeforest</a:t>
            </a:r>
          </a:p>
        </p:txBody>
      </p:sp>
      <p:sp>
        <p:nvSpPr>
          <p:cNvPr id="13" name="TextBox 13"/>
          <p:cNvSpPr txBox="1"/>
          <p:nvPr/>
        </p:nvSpPr>
        <p:spPr>
          <a:xfrm>
            <a:off x="1712751" y="4758223"/>
            <a:ext cx="347484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Xgboost</a:t>
            </a:r>
          </a:p>
        </p:txBody>
      </p:sp>
      <p:sp>
        <p:nvSpPr>
          <p:cNvPr id="14" name="TextBox 14"/>
          <p:cNvSpPr txBox="1"/>
          <p:nvPr/>
        </p:nvSpPr>
        <p:spPr>
          <a:xfrm>
            <a:off x="6950052" y="5939958"/>
            <a:ext cx="1675050"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68.81%</a:t>
            </a:r>
          </a:p>
        </p:txBody>
      </p:sp>
      <p:sp>
        <p:nvSpPr>
          <p:cNvPr id="15" name="TextBox 15"/>
          <p:cNvSpPr txBox="1"/>
          <p:nvPr/>
        </p:nvSpPr>
        <p:spPr>
          <a:xfrm>
            <a:off x="6050153" y="4758223"/>
            <a:ext cx="347484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69.89%</a:t>
            </a:r>
          </a:p>
        </p:txBody>
      </p:sp>
      <p:sp>
        <p:nvSpPr>
          <p:cNvPr id="16" name="TextBox 16"/>
          <p:cNvSpPr txBox="1"/>
          <p:nvPr/>
        </p:nvSpPr>
        <p:spPr>
          <a:xfrm>
            <a:off x="2349165" y="7338538"/>
            <a:ext cx="6652249" cy="1313180"/>
          </a:xfrm>
          <a:prstGeom prst="rect">
            <a:avLst/>
          </a:prstGeom>
        </p:spPr>
        <p:txBody>
          <a:bodyPr lIns="0" tIns="0" rIns="0" bIns="0" rtlCol="0" anchor="t">
            <a:spAutoFit/>
          </a:bodyPr>
          <a:lstStyle/>
          <a:p>
            <a:pPr algn="ctr">
              <a:lnSpc>
                <a:spcPts val="5319"/>
              </a:lnSpc>
              <a:spcBef>
                <a:spcPct val="0"/>
              </a:spcBef>
            </a:pPr>
            <a:r>
              <a:rPr lang="en-US" sz="3799">
                <a:solidFill>
                  <a:srgbClr val="CCC14F"/>
                </a:solidFill>
                <a:latin typeface="Canva Sans Bold"/>
              </a:rPr>
              <a:t>Test accuracies for Text classification architectures</a:t>
            </a:r>
          </a:p>
        </p:txBody>
      </p:sp>
      <p:sp>
        <p:nvSpPr>
          <p:cNvPr id="17" name="Freeform 17"/>
          <p:cNvSpPr/>
          <p:nvPr/>
        </p:nvSpPr>
        <p:spPr>
          <a:xfrm>
            <a:off x="10807653" y="3175640"/>
            <a:ext cx="6729479" cy="3670625"/>
          </a:xfrm>
          <a:custGeom>
            <a:avLst/>
            <a:gdLst/>
            <a:ahLst/>
            <a:cxnLst/>
            <a:rect l="l" t="t" r="r" b="b"/>
            <a:pathLst>
              <a:path w="6729479" h="3670625">
                <a:moveTo>
                  <a:pt x="0" y="0"/>
                </a:moveTo>
                <a:lnTo>
                  <a:pt x="6729480" y="0"/>
                </a:lnTo>
                <a:lnTo>
                  <a:pt x="6729480" y="3670625"/>
                </a:lnTo>
                <a:lnTo>
                  <a:pt x="0" y="3670625"/>
                </a:lnTo>
                <a:lnTo>
                  <a:pt x="0" y="0"/>
                </a:lnTo>
                <a:close/>
              </a:path>
            </a:pathLst>
          </a:custGeom>
          <a:blipFill>
            <a:blip r:embed="rId5"/>
            <a:stretch>
              <a:fillRect/>
            </a:stretch>
          </a:blipFill>
        </p:spPr>
      </p:sp>
      <p:sp>
        <p:nvSpPr>
          <p:cNvPr id="18" name="TextBox 18"/>
          <p:cNvSpPr txBox="1"/>
          <p:nvPr/>
        </p:nvSpPr>
        <p:spPr>
          <a:xfrm>
            <a:off x="1028700" y="586580"/>
            <a:ext cx="3984023" cy="695961"/>
          </a:xfrm>
          <a:prstGeom prst="rect">
            <a:avLst/>
          </a:prstGeom>
        </p:spPr>
        <p:txBody>
          <a:bodyPr lIns="0" tIns="0" rIns="0" bIns="0" rtlCol="0" anchor="t">
            <a:spAutoFit/>
          </a:bodyPr>
          <a:lstStyle/>
          <a:p>
            <a:pPr algn="ctr">
              <a:lnSpc>
                <a:spcPts val="5739"/>
              </a:lnSpc>
              <a:spcBef>
                <a:spcPct val="0"/>
              </a:spcBef>
            </a:pPr>
            <a:r>
              <a:rPr lang="en-US" sz="4099">
                <a:solidFill>
                  <a:srgbClr val="3AB260"/>
                </a:solidFill>
                <a:latin typeface="Canva Sans Bold"/>
              </a:rPr>
              <a:t>Sub Objective </a:t>
            </a:r>
          </a:p>
        </p:txBody>
      </p:sp>
      <p:grpSp>
        <p:nvGrpSpPr>
          <p:cNvPr id="19" name="Group 19"/>
          <p:cNvGrpSpPr/>
          <p:nvPr/>
        </p:nvGrpSpPr>
        <p:grpSpPr>
          <a:xfrm>
            <a:off x="5022248" y="624850"/>
            <a:ext cx="769601" cy="769601"/>
            <a:chOff x="0" y="0"/>
            <a:chExt cx="1026135" cy="1026135"/>
          </a:xfrm>
        </p:grpSpPr>
        <p:grpSp>
          <p:nvGrpSpPr>
            <p:cNvPr id="20" name="Group 20"/>
            <p:cNvGrpSpPr/>
            <p:nvPr/>
          </p:nvGrpSpPr>
          <p:grpSpPr>
            <a:xfrm>
              <a:off x="0" y="0"/>
              <a:ext cx="1026135" cy="102613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23" name="Freeform 23"/>
            <p:cNvSpPr/>
            <p:nvPr/>
          </p:nvSpPr>
          <p:spPr>
            <a:xfrm>
              <a:off x="267494" y="179513"/>
              <a:ext cx="490157" cy="633482"/>
            </a:xfrm>
            <a:custGeom>
              <a:avLst/>
              <a:gdLst/>
              <a:ahLst/>
              <a:cxnLst/>
              <a:rect l="l" t="t" r="r" b="b"/>
              <a:pathLst>
                <a:path w="490157" h="633482">
                  <a:moveTo>
                    <a:pt x="0" y="0"/>
                  </a:moveTo>
                  <a:lnTo>
                    <a:pt x="490157" y="0"/>
                  </a:lnTo>
                  <a:lnTo>
                    <a:pt x="490157" y="633482"/>
                  </a:lnTo>
                  <a:lnTo>
                    <a:pt x="0" y="633482"/>
                  </a:lnTo>
                  <a:lnTo>
                    <a:pt x="0" y="0"/>
                  </a:lnTo>
                  <a:close/>
                </a:path>
              </a:pathLst>
            </a:custGeom>
            <a:blipFill>
              <a:blip r:embed="rId6"/>
              <a:stretch>
                <a:fillRect/>
              </a:stretch>
            </a:blipFill>
          </p:spPr>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215803" y="9167750"/>
            <a:ext cx="11811676" cy="993392"/>
          </a:xfrm>
          <a:custGeom>
            <a:avLst/>
            <a:gdLst/>
            <a:ahLst/>
            <a:cxnLst/>
            <a:rect l="l" t="t" r="r" b="b"/>
            <a:pathLst>
              <a:path w="11811676" h="993392">
                <a:moveTo>
                  <a:pt x="0" y="0"/>
                </a:moveTo>
                <a:lnTo>
                  <a:pt x="11811676" y="0"/>
                </a:lnTo>
                <a:lnTo>
                  <a:pt x="11811676" y="993392"/>
                </a:lnTo>
                <a:lnTo>
                  <a:pt x="0" y="993392"/>
                </a:lnTo>
                <a:lnTo>
                  <a:pt x="0" y="0"/>
                </a:lnTo>
                <a:close/>
              </a:path>
            </a:pathLst>
          </a:custGeom>
          <a:blipFill>
            <a:blip r:embed="rId3"/>
            <a:stretch>
              <a:fillRect/>
            </a:stretch>
          </a:blipFill>
        </p:spPr>
      </p:sp>
      <p:grpSp>
        <p:nvGrpSpPr>
          <p:cNvPr id="7" name="Group 7"/>
          <p:cNvGrpSpPr/>
          <p:nvPr/>
        </p:nvGrpSpPr>
        <p:grpSpPr>
          <a:xfrm>
            <a:off x="5012723" y="643900"/>
            <a:ext cx="769601" cy="769601"/>
            <a:chOff x="0" y="0"/>
            <a:chExt cx="1026135" cy="1026135"/>
          </a:xfrm>
        </p:grpSpPr>
        <p:grpSp>
          <p:nvGrpSpPr>
            <p:cNvPr id="8" name="Group 8"/>
            <p:cNvGrpSpPr/>
            <p:nvPr/>
          </p:nvGrpSpPr>
          <p:grpSpPr>
            <a:xfrm>
              <a:off x="0" y="0"/>
              <a:ext cx="1026135" cy="102613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11" name="Freeform 11"/>
            <p:cNvSpPr/>
            <p:nvPr/>
          </p:nvSpPr>
          <p:spPr>
            <a:xfrm>
              <a:off x="278725" y="205374"/>
              <a:ext cx="467694" cy="615387"/>
            </a:xfrm>
            <a:custGeom>
              <a:avLst/>
              <a:gdLst/>
              <a:ahLst/>
              <a:cxnLst/>
              <a:rect l="l" t="t" r="r" b="b"/>
              <a:pathLst>
                <a:path w="467694" h="615387">
                  <a:moveTo>
                    <a:pt x="0" y="0"/>
                  </a:moveTo>
                  <a:lnTo>
                    <a:pt x="467695" y="0"/>
                  </a:lnTo>
                  <a:lnTo>
                    <a:pt x="467695" y="615387"/>
                  </a:lnTo>
                  <a:lnTo>
                    <a:pt x="0" y="615387"/>
                  </a:lnTo>
                  <a:lnTo>
                    <a:pt x="0" y="0"/>
                  </a:lnTo>
                  <a:close/>
                </a:path>
              </a:pathLst>
            </a:custGeom>
            <a:blipFill>
              <a:blip r:embed="rId4"/>
              <a:stretch>
                <a:fillRect/>
              </a:stretch>
            </a:blipFill>
          </p:spPr>
        </p:sp>
      </p:grpSp>
      <p:sp>
        <p:nvSpPr>
          <p:cNvPr id="12" name="Freeform 12"/>
          <p:cNvSpPr/>
          <p:nvPr/>
        </p:nvSpPr>
        <p:spPr>
          <a:xfrm>
            <a:off x="3712097" y="1823929"/>
            <a:ext cx="3106255" cy="6608647"/>
          </a:xfrm>
          <a:custGeom>
            <a:avLst/>
            <a:gdLst/>
            <a:ahLst/>
            <a:cxnLst/>
            <a:rect l="l" t="t" r="r" b="b"/>
            <a:pathLst>
              <a:path w="3106255" h="6608647">
                <a:moveTo>
                  <a:pt x="0" y="0"/>
                </a:moveTo>
                <a:lnTo>
                  <a:pt x="3106256" y="0"/>
                </a:lnTo>
                <a:lnTo>
                  <a:pt x="3106256" y="6608646"/>
                </a:lnTo>
                <a:lnTo>
                  <a:pt x="0" y="6608646"/>
                </a:lnTo>
                <a:lnTo>
                  <a:pt x="0" y="0"/>
                </a:lnTo>
                <a:close/>
              </a:path>
            </a:pathLst>
          </a:custGeom>
          <a:blipFill>
            <a:blip r:embed="rId5"/>
            <a:stretch>
              <a:fillRect t="-882" b="-882"/>
            </a:stretch>
          </a:blipFill>
        </p:spPr>
      </p:sp>
      <p:sp>
        <p:nvSpPr>
          <p:cNvPr id="13" name="Freeform 13"/>
          <p:cNvSpPr/>
          <p:nvPr/>
        </p:nvSpPr>
        <p:spPr>
          <a:xfrm>
            <a:off x="7592988" y="1854425"/>
            <a:ext cx="3106255" cy="6608647"/>
          </a:xfrm>
          <a:custGeom>
            <a:avLst/>
            <a:gdLst/>
            <a:ahLst/>
            <a:cxnLst/>
            <a:rect l="l" t="t" r="r" b="b"/>
            <a:pathLst>
              <a:path w="3106255" h="6608647">
                <a:moveTo>
                  <a:pt x="0" y="0"/>
                </a:moveTo>
                <a:lnTo>
                  <a:pt x="3106255" y="0"/>
                </a:lnTo>
                <a:lnTo>
                  <a:pt x="3106255" y="6608646"/>
                </a:lnTo>
                <a:lnTo>
                  <a:pt x="0" y="6608646"/>
                </a:lnTo>
                <a:lnTo>
                  <a:pt x="0" y="0"/>
                </a:lnTo>
                <a:close/>
              </a:path>
            </a:pathLst>
          </a:custGeom>
          <a:blipFill>
            <a:blip r:embed="rId6"/>
            <a:stretch>
              <a:fillRect t="-882" b="-882"/>
            </a:stretch>
          </a:blipFill>
        </p:spPr>
      </p:sp>
      <p:sp>
        <p:nvSpPr>
          <p:cNvPr id="14" name="Freeform 14"/>
          <p:cNvSpPr/>
          <p:nvPr/>
        </p:nvSpPr>
        <p:spPr>
          <a:xfrm>
            <a:off x="11469647" y="1854425"/>
            <a:ext cx="3106255" cy="6608647"/>
          </a:xfrm>
          <a:custGeom>
            <a:avLst/>
            <a:gdLst/>
            <a:ahLst/>
            <a:cxnLst/>
            <a:rect l="l" t="t" r="r" b="b"/>
            <a:pathLst>
              <a:path w="3106255" h="6608647">
                <a:moveTo>
                  <a:pt x="0" y="0"/>
                </a:moveTo>
                <a:lnTo>
                  <a:pt x="3106256" y="0"/>
                </a:lnTo>
                <a:lnTo>
                  <a:pt x="3106256" y="6608646"/>
                </a:lnTo>
                <a:lnTo>
                  <a:pt x="0" y="6608646"/>
                </a:lnTo>
                <a:lnTo>
                  <a:pt x="0" y="0"/>
                </a:lnTo>
                <a:close/>
              </a:path>
            </a:pathLst>
          </a:custGeom>
          <a:blipFill>
            <a:blip r:embed="rId7"/>
            <a:stretch>
              <a:fillRect t="-882" b="-882"/>
            </a:stretch>
          </a:blipFill>
        </p:spPr>
      </p:sp>
      <p:sp>
        <p:nvSpPr>
          <p:cNvPr id="15" name="TextBox 15"/>
          <p:cNvSpPr txBox="1"/>
          <p:nvPr/>
        </p:nvSpPr>
        <p:spPr>
          <a:xfrm>
            <a:off x="6256486" y="653006"/>
            <a:ext cx="11002814" cy="613410"/>
          </a:xfrm>
          <a:prstGeom prst="rect">
            <a:avLst/>
          </a:prstGeom>
        </p:spPr>
        <p:txBody>
          <a:bodyPr lIns="0" tIns="0" rIns="0" bIns="0" rtlCol="0" anchor="t">
            <a:spAutoFit/>
          </a:bodyPr>
          <a:lstStyle/>
          <a:p>
            <a:pPr algn="l">
              <a:lnSpc>
                <a:spcPts val="5039"/>
              </a:lnSpc>
              <a:spcBef>
                <a:spcPct val="0"/>
              </a:spcBef>
            </a:pPr>
            <a:r>
              <a:rPr lang="en-US" sz="3599">
                <a:solidFill>
                  <a:srgbClr val="FFFBFB"/>
                </a:solidFill>
                <a:latin typeface="Canva Sans Bold"/>
              </a:rPr>
              <a:t>Create DASS-21 Questionair for gather user data.</a:t>
            </a:r>
          </a:p>
        </p:txBody>
      </p:sp>
      <p:sp>
        <p:nvSpPr>
          <p:cNvPr id="16" name="TextBox 16"/>
          <p:cNvSpPr txBox="1"/>
          <p:nvPr/>
        </p:nvSpPr>
        <p:spPr>
          <a:xfrm>
            <a:off x="1028700" y="586580"/>
            <a:ext cx="3984023" cy="695961"/>
          </a:xfrm>
          <a:prstGeom prst="rect">
            <a:avLst/>
          </a:prstGeom>
        </p:spPr>
        <p:txBody>
          <a:bodyPr lIns="0" tIns="0" rIns="0" bIns="0" rtlCol="0" anchor="t">
            <a:spAutoFit/>
          </a:bodyPr>
          <a:lstStyle/>
          <a:p>
            <a:pPr algn="ctr">
              <a:lnSpc>
                <a:spcPts val="5739"/>
              </a:lnSpc>
              <a:spcBef>
                <a:spcPct val="0"/>
              </a:spcBef>
            </a:pPr>
            <a:r>
              <a:rPr lang="en-US" sz="4099">
                <a:solidFill>
                  <a:srgbClr val="3AB260"/>
                </a:solidFill>
                <a:latin typeface="Canva Sans Bold"/>
              </a:rPr>
              <a:t>Sub Objective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215803" y="9167750"/>
            <a:ext cx="11811676" cy="993392"/>
          </a:xfrm>
          <a:custGeom>
            <a:avLst/>
            <a:gdLst/>
            <a:ahLst/>
            <a:cxnLst/>
            <a:rect l="l" t="t" r="r" b="b"/>
            <a:pathLst>
              <a:path w="11811676" h="993392">
                <a:moveTo>
                  <a:pt x="0" y="0"/>
                </a:moveTo>
                <a:lnTo>
                  <a:pt x="11811676" y="0"/>
                </a:lnTo>
                <a:lnTo>
                  <a:pt x="11811676" y="993392"/>
                </a:lnTo>
                <a:lnTo>
                  <a:pt x="0" y="993392"/>
                </a:lnTo>
                <a:lnTo>
                  <a:pt x="0" y="0"/>
                </a:lnTo>
                <a:close/>
              </a:path>
            </a:pathLst>
          </a:custGeom>
          <a:blipFill>
            <a:blip r:embed="rId3"/>
            <a:stretch>
              <a:fillRect/>
            </a:stretch>
          </a:blipFill>
        </p:spPr>
      </p:sp>
      <p:grpSp>
        <p:nvGrpSpPr>
          <p:cNvPr id="7" name="Group 7"/>
          <p:cNvGrpSpPr/>
          <p:nvPr/>
        </p:nvGrpSpPr>
        <p:grpSpPr>
          <a:xfrm>
            <a:off x="5012723" y="643900"/>
            <a:ext cx="769601" cy="769601"/>
            <a:chOff x="0" y="0"/>
            <a:chExt cx="1026135" cy="1026135"/>
          </a:xfrm>
        </p:grpSpPr>
        <p:grpSp>
          <p:nvGrpSpPr>
            <p:cNvPr id="8" name="Group 8"/>
            <p:cNvGrpSpPr/>
            <p:nvPr/>
          </p:nvGrpSpPr>
          <p:grpSpPr>
            <a:xfrm>
              <a:off x="0" y="0"/>
              <a:ext cx="1026135" cy="102613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11" name="Freeform 11"/>
            <p:cNvSpPr/>
            <p:nvPr/>
          </p:nvSpPr>
          <p:spPr>
            <a:xfrm>
              <a:off x="254945" y="194051"/>
              <a:ext cx="515256" cy="604406"/>
            </a:xfrm>
            <a:custGeom>
              <a:avLst/>
              <a:gdLst/>
              <a:ahLst/>
              <a:cxnLst/>
              <a:rect l="l" t="t" r="r" b="b"/>
              <a:pathLst>
                <a:path w="515256" h="604406">
                  <a:moveTo>
                    <a:pt x="0" y="0"/>
                  </a:moveTo>
                  <a:lnTo>
                    <a:pt x="515255" y="0"/>
                  </a:lnTo>
                  <a:lnTo>
                    <a:pt x="515255" y="604406"/>
                  </a:lnTo>
                  <a:lnTo>
                    <a:pt x="0" y="604406"/>
                  </a:lnTo>
                  <a:lnTo>
                    <a:pt x="0" y="0"/>
                  </a:lnTo>
                  <a:close/>
                </a:path>
              </a:pathLst>
            </a:custGeom>
            <a:blipFill>
              <a:blip r:embed="rId4"/>
              <a:stretch>
                <a:fillRect/>
              </a:stretch>
            </a:blipFill>
          </p:spPr>
        </p:sp>
      </p:grpSp>
      <p:sp>
        <p:nvSpPr>
          <p:cNvPr id="12" name="Freeform 12"/>
          <p:cNvSpPr/>
          <p:nvPr/>
        </p:nvSpPr>
        <p:spPr>
          <a:xfrm>
            <a:off x="7645323" y="1839177"/>
            <a:ext cx="3052369" cy="6608647"/>
          </a:xfrm>
          <a:custGeom>
            <a:avLst/>
            <a:gdLst/>
            <a:ahLst/>
            <a:cxnLst/>
            <a:rect l="l" t="t" r="r" b="b"/>
            <a:pathLst>
              <a:path w="3052369" h="6608647">
                <a:moveTo>
                  <a:pt x="0" y="0"/>
                </a:moveTo>
                <a:lnTo>
                  <a:pt x="3052368" y="0"/>
                </a:lnTo>
                <a:lnTo>
                  <a:pt x="3052368" y="6608646"/>
                </a:lnTo>
                <a:lnTo>
                  <a:pt x="0" y="6608646"/>
                </a:lnTo>
                <a:lnTo>
                  <a:pt x="0" y="0"/>
                </a:lnTo>
                <a:close/>
              </a:path>
            </a:pathLst>
          </a:custGeom>
          <a:blipFill>
            <a:blip r:embed="rId5"/>
            <a:stretch>
              <a:fillRect/>
            </a:stretch>
          </a:blipFill>
        </p:spPr>
      </p:sp>
      <p:sp>
        <p:nvSpPr>
          <p:cNvPr id="13" name="Freeform 13"/>
          <p:cNvSpPr/>
          <p:nvPr/>
        </p:nvSpPr>
        <p:spPr>
          <a:xfrm>
            <a:off x="11458564" y="1839177"/>
            <a:ext cx="3052369" cy="6608647"/>
          </a:xfrm>
          <a:custGeom>
            <a:avLst/>
            <a:gdLst/>
            <a:ahLst/>
            <a:cxnLst/>
            <a:rect l="l" t="t" r="r" b="b"/>
            <a:pathLst>
              <a:path w="3052369" h="6608647">
                <a:moveTo>
                  <a:pt x="0" y="0"/>
                </a:moveTo>
                <a:lnTo>
                  <a:pt x="3052369" y="0"/>
                </a:lnTo>
                <a:lnTo>
                  <a:pt x="3052369" y="6608646"/>
                </a:lnTo>
                <a:lnTo>
                  <a:pt x="0" y="6608646"/>
                </a:lnTo>
                <a:lnTo>
                  <a:pt x="0" y="0"/>
                </a:lnTo>
                <a:close/>
              </a:path>
            </a:pathLst>
          </a:custGeom>
          <a:blipFill>
            <a:blip r:embed="rId6"/>
            <a:stretch>
              <a:fillRect/>
            </a:stretch>
          </a:blipFill>
        </p:spPr>
      </p:sp>
      <p:sp>
        <p:nvSpPr>
          <p:cNvPr id="14" name="TextBox 14"/>
          <p:cNvSpPr txBox="1"/>
          <p:nvPr/>
        </p:nvSpPr>
        <p:spPr>
          <a:xfrm>
            <a:off x="6256486" y="653006"/>
            <a:ext cx="11002814" cy="613410"/>
          </a:xfrm>
          <a:prstGeom prst="rect">
            <a:avLst/>
          </a:prstGeom>
        </p:spPr>
        <p:txBody>
          <a:bodyPr lIns="0" tIns="0" rIns="0" bIns="0" rtlCol="0" anchor="t">
            <a:spAutoFit/>
          </a:bodyPr>
          <a:lstStyle/>
          <a:p>
            <a:pPr algn="l">
              <a:lnSpc>
                <a:spcPts val="5039"/>
              </a:lnSpc>
              <a:spcBef>
                <a:spcPct val="0"/>
              </a:spcBef>
            </a:pPr>
            <a:r>
              <a:rPr lang="en-US" sz="3599">
                <a:solidFill>
                  <a:srgbClr val="FFFBFB"/>
                </a:solidFill>
                <a:latin typeface="Canva Sans Bold"/>
              </a:rPr>
              <a:t>Provide result &amp; calming games </a:t>
            </a:r>
          </a:p>
        </p:txBody>
      </p:sp>
      <p:sp>
        <p:nvSpPr>
          <p:cNvPr id="15" name="TextBox 15"/>
          <p:cNvSpPr txBox="1"/>
          <p:nvPr/>
        </p:nvSpPr>
        <p:spPr>
          <a:xfrm>
            <a:off x="1028700" y="586580"/>
            <a:ext cx="3984023" cy="695961"/>
          </a:xfrm>
          <a:prstGeom prst="rect">
            <a:avLst/>
          </a:prstGeom>
        </p:spPr>
        <p:txBody>
          <a:bodyPr lIns="0" tIns="0" rIns="0" bIns="0" rtlCol="0" anchor="t">
            <a:spAutoFit/>
          </a:bodyPr>
          <a:lstStyle/>
          <a:p>
            <a:pPr algn="ctr">
              <a:lnSpc>
                <a:spcPts val="5739"/>
              </a:lnSpc>
              <a:spcBef>
                <a:spcPct val="0"/>
              </a:spcBef>
            </a:pPr>
            <a:r>
              <a:rPr lang="en-US" sz="4099">
                <a:solidFill>
                  <a:srgbClr val="3AB260"/>
                </a:solidFill>
                <a:latin typeface="Canva Sans Bold"/>
              </a:rPr>
              <a:t>Sub Objective </a:t>
            </a:r>
          </a:p>
        </p:txBody>
      </p:sp>
      <p:sp>
        <p:nvSpPr>
          <p:cNvPr id="16" name="Freeform 16"/>
          <p:cNvSpPr/>
          <p:nvPr/>
        </p:nvSpPr>
        <p:spPr>
          <a:xfrm>
            <a:off x="3777067" y="1839177"/>
            <a:ext cx="3106255" cy="6608647"/>
          </a:xfrm>
          <a:custGeom>
            <a:avLst/>
            <a:gdLst/>
            <a:ahLst/>
            <a:cxnLst/>
            <a:rect l="l" t="t" r="r" b="b"/>
            <a:pathLst>
              <a:path w="3106255" h="6608647">
                <a:moveTo>
                  <a:pt x="0" y="0"/>
                </a:moveTo>
                <a:lnTo>
                  <a:pt x="3106256" y="0"/>
                </a:lnTo>
                <a:lnTo>
                  <a:pt x="3106256" y="6608646"/>
                </a:lnTo>
                <a:lnTo>
                  <a:pt x="0" y="6608646"/>
                </a:lnTo>
                <a:lnTo>
                  <a:pt x="0" y="0"/>
                </a:lnTo>
                <a:close/>
              </a:path>
            </a:pathLst>
          </a:custGeom>
          <a:blipFill>
            <a:blip r:embed="rId7"/>
            <a:stretch>
              <a:fillRect t="-882" b="-882"/>
            </a:stretch>
          </a:blipFill>
        </p:spPr>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215803" y="9167750"/>
            <a:ext cx="11811676" cy="993392"/>
          </a:xfrm>
          <a:custGeom>
            <a:avLst/>
            <a:gdLst/>
            <a:ahLst/>
            <a:cxnLst/>
            <a:rect l="l" t="t" r="r" b="b"/>
            <a:pathLst>
              <a:path w="11811676" h="993392">
                <a:moveTo>
                  <a:pt x="0" y="0"/>
                </a:moveTo>
                <a:lnTo>
                  <a:pt x="11811676" y="0"/>
                </a:lnTo>
                <a:lnTo>
                  <a:pt x="11811676" y="993392"/>
                </a:lnTo>
                <a:lnTo>
                  <a:pt x="0" y="993392"/>
                </a:lnTo>
                <a:lnTo>
                  <a:pt x="0" y="0"/>
                </a:lnTo>
                <a:close/>
              </a:path>
            </a:pathLst>
          </a:custGeom>
          <a:blipFill>
            <a:blip r:embed="rId3"/>
            <a:stretch>
              <a:fillRect/>
            </a:stretch>
          </a:blipFill>
        </p:spPr>
      </p:sp>
      <p:sp>
        <p:nvSpPr>
          <p:cNvPr id="7" name="TextBox 7"/>
          <p:cNvSpPr txBox="1"/>
          <p:nvPr/>
        </p:nvSpPr>
        <p:spPr>
          <a:xfrm>
            <a:off x="604841" y="563562"/>
            <a:ext cx="12598349" cy="828041"/>
          </a:xfrm>
          <a:prstGeom prst="rect">
            <a:avLst/>
          </a:prstGeom>
        </p:spPr>
        <p:txBody>
          <a:bodyPr lIns="0" tIns="0" rIns="0" bIns="0" rtlCol="0" anchor="t">
            <a:spAutoFit/>
          </a:bodyPr>
          <a:lstStyle/>
          <a:p>
            <a:pPr algn="ctr">
              <a:lnSpc>
                <a:spcPts val="6859"/>
              </a:lnSpc>
              <a:spcBef>
                <a:spcPct val="0"/>
              </a:spcBef>
            </a:pPr>
            <a:r>
              <a:rPr lang="en-US" sz="4899">
                <a:solidFill>
                  <a:srgbClr val="FFFBFB"/>
                </a:solidFill>
                <a:latin typeface="Canva Sans Bold"/>
              </a:rPr>
              <a:t>Summary of Sub Objective Achievement</a:t>
            </a:r>
          </a:p>
        </p:txBody>
      </p:sp>
      <p:grpSp>
        <p:nvGrpSpPr>
          <p:cNvPr id="8" name="Group 8"/>
          <p:cNvGrpSpPr/>
          <p:nvPr/>
        </p:nvGrpSpPr>
        <p:grpSpPr>
          <a:xfrm>
            <a:off x="3792679" y="2478587"/>
            <a:ext cx="10658232" cy="1376184"/>
            <a:chOff x="0" y="0"/>
            <a:chExt cx="3147475" cy="406400"/>
          </a:xfrm>
        </p:grpSpPr>
        <p:sp>
          <p:nvSpPr>
            <p:cNvPr id="9" name="Freeform 9"/>
            <p:cNvSpPr/>
            <p:nvPr/>
          </p:nvSpPr>
          <p:spPr>
            <a:xfrm>
              <a:off x="0" y="0"/>
              <a:ext cx="3147475" cy="406400"/>
            </a:xfrm>
            <a:custGeom>
              <a:avLst/>
              <a:gdLst/>
              <a:ahLst/>
              <a:cxnLst/>
              <a:rect l="l" t="t" r="r" b="b"/>
              <a:pathLst>
                <a:path w="3147475" h="406400">
                  <a:moveTo>
                    <a:pt x="0" y="0"/>
                  </a:moveTo>
                  <a:lnTo>
                    <a:pt x="2944275" y="0"/>
                  </a:lnTo>
                  <a:lnTo>
                    <a:pt x="3147475" y="203200"/>
                  </a:lnTo>
                  <a:lnTo>
                    <a:pt x="2944275" y="406400"/>
                  </a:lnTo>
                  <a:lnTo>
                    <a:pt x="0" y="406400"/>
                  </a:lnTo>
                  <a:lnTo>
                    <a:pt x="203200" y="203200"/>
                  </a:lnTo>
                  <a:lnTo>
                    <a:pt x="0" y="0"/>
                  </a:lnTo>
                  <a:close/>
                </a:path>
              </a:pathLst>
            </a:custGeom>
            <a:gradFill rotWithShape="1">
              <a:gsLst>
                <a:gs pos="0">
                  <a:srgbClr val="0CC0DF">
                    <a:alpha val="100000"/>
                  </a:srgbClr>
                </a:gs>
                <a:gs pos="100000">
                  <a:srgbClr val="FFDE59">
                    <a:alpha val="100000"/>
                  </a:srgbClr>
                </a:gs>
              </a:gsLst>
              <a:lin ang="0"/>
            </a:gradFill>
          </p:spPr>
        </p:sp>
        <p:sp>
          <p:nvSpPr>
            <p:cNvPr id="10" name="TextBox 10"/>
            <p:cNvSpPr txBox="1"/>
            <p:nvPr/>
          </p:nvSpPr>
          <p:spPr>
            <a:xfrm>
              <a:off x="177800" y="-57150"/>
              <a:ext cx="2893475" cy="463550"/>
            </a:xfrm>
            <a:prstGeom prst="rect">
              <a:avLst/>
            </a:prstGeom>
          </p:spPr>
          <p:txBody>
            <a:bodyPr lIns="50800" tIns="50800" rIns="50800" bIns="50800" rtlCol="0" anchor="ctr"/>
            <a:lstStyle/>
            <a:p>
              <a:pPr algn="ctr">
                <a:lnSpc>
                  <a:spcPts val="3640"/>
                </a:lnSpc>
              </a:pPr>
              <a:endParaRPr/>
            </a:p>
          </p:txBody>
        </p:sp>
      </p:grpSp>
      <p:grpSp>
        <p:nvGrpSpPr>
          <p:cNvPr id="11" name="Group 11"/>
          <p:cNvGrpSpPr/>
          <p:nvPr/>
        </p:nvGrpSpPr>
        <p:grpSpPr>
          <a:xfrm>
            <a:off x="9733360" y="4612212"/>
            <a:ext cx="8441530" cy="1319464"/>
            <a:chOff x="0" y="0"/>
            <a:chExt cx="2169938" cy="339175"/>
          </a:xfrm>
        </p:grpSpPr>
        <p:sp>
          <p:nvSpPr>
            <p:cNvPr id="12" name="Freeform 12"/>
            <p:cNvSpPr/>
            <p:nvPr/>
          </p:nvSpPr>
          <p:spPr>
            <a:xfrm>
              <a:off x="0" y="0"/>
              <a:ext cx="2169938" cy="339175"/>
            </a:xfrm>
            <a:custGeom>
              <a:avLst/>
              <a:gdLst/>
              <a:ahLst/>
              <a:cxnLst/>
              <a:rect l="l" t="t" r="r" b="b"/>
              <a:pathLst>
                <a:path w="2169938" h="339175">
                  <a:moveTo>
                    <a:pt x="0" y="0"/>
                  </a:moveTo>
                  <a:lnTo>
                    <a:pt x="1966738" y="0"/>
                  </a:lnTo>
                  <a:lnTo>
                    <a:pt x="2169938" y="169587"/>
                  </a:lnTo>
                  <a:lnTo>
                    <a:pt x="1966738" y="339175"/>
                  </a:lnTo>
                  <a:lnTo>
                    <a:pt x="0" y="339175"/>
                  </a:lnTo>
                  <a:lnTo>
                    <a:pt x="203200" y="169587"/>
                  </a:lnTo>
                  <a:lnTo>
                    <a:pt x="0" y="0"/>
                  </a:lnTo>
                  <a:close/>
                </a:path>
              </a:pathLst>
            </a:custGeom>
            <a:gradFill rotWithShape="1">
              <a:gsLst>
                <a:gs pos="0">
                  <a:srgbClr val="8C52FF">
                    <a:alpha val="100000"/>
                  </a:srgbClr>
                </a:gs>
                <a:gs pos="100000">
                  <a:srgbClr val="00BF63">
                    <a:alpha val="100000"/>
                  </a:srgbClr>
                </a:gs>
              </a:gsLst>
              <a:lin ang="0"/>
            </a:gradFill>
          </p:spPr>
        </p:sp>
        <p:sp>
          <p:nvSpPr>
            <p:cNvPr id="13" name="TextBox 13"/>
            <p:cNvSpPr txBox="1"/>
            <p:nvPr/>
          </p:nvSpPr>
          <p:spPr>
            <a:xfrm>
              <a:off x="177800" y="-57150"/>
              <a:ext cx="1915938" cy="396325"/>
            </a:xfrm>
            <a:prstGeom prst="rect">
              <a:avLst/>
            </a:prstGeom>
          </p:spPr>
          <p:txBody>
            <a:bodyPr lIns="50800" tIns="50800" rIns="50800" bIns="50800" rtlCol="0" anchor="ctr"/>
            <a:lstStyle/>
            <a:p>
              <a:pPr algn="ctr">
                <a:lnSpc>
                  <a:spcPts val="3640"/>
                </a:lnSpc>
              </a:pPr>
              <a:endParaRPr/>
            </a:p>
          </p:txBody>
        </p:sp>
      </p:grpSp>
      <p:grpSp>
        <p:nvGrpSpPr>
          <p:cNvPr id="14" name="Group 14"/>
          <p:cNvGrpSpPr/>
          <p:nvPr/>
        </p:nvGrpSpPr>
        <p:grpSpPr>
          <a:xfrm>
            <a:off x="726157" y="4471279"/>
            <a:ext cx="8395638" cy="1460397"/>
            <a:chOff x="0" y="0"/>
            <a:chExt cx="2336342" cy="406400"/>
          </a:xfrm>
        </p:grpSpPr>
        <p:sp>
          <p:nvSpPr>
            <p:cNvPr id="15" name="Freeform 15"/>
            <p:cNvSpPr/>
            <p:nvPr/>
          </p:nvSpPr>
          <p:spPr>
            <a:xfrm>
              <a:off x="0" y="0"/>
              <a:ext cx="2336342" cy="406400"/>
            </a:xfrm>
            <a:custGeom>
              <a:avLst/>
              <a:gdLst/>
              <a:ahLst/>
              <a:cxnLst/>
              <a:rect l="l" t="t" r="r" b="b"/>
              <a:pathLst>
                <a:path w="2336342" h="406400">
                  <a:moveTo>
                    <a:pt x="0" y="0"/>
                  </a:moveTo>
                  <a:lnTo>
                    <a:pt x="2133142" y="0"/>
                  </a:lnTo>
                  <a:lnTo>
                    <a:pt x="2336342" y="203200"/>
                  </a:lnTo>
                  <a:lnTo>
                    <a:pt x="2133142" y="406400"/>
                  </a:lnTo>
                  <a:lnTo>
                    <a:pt x="0" y="406400"/>
                  </a:lnTo>
                  <a:lnTo>
                    <a:pt x="203200" y="203200"/>
                  </a:lnTo>
                  <a:lnTo>
                    <a:pt x="0" y="0"/>
                  </a:lnTo>
                  <a:close/>
                </a:path>
              </a:pathLst>
            </a:custGeom>
            <a:gradFill rotWithShape="1">
              <a:gsLst>
                <a:gs pos="0">
                  <a:srgbClr val="0097B2">
                    <a:alpha val="100000"/>
                  </a:srgbClr>
                </a:gs>
                <a:gs pos="100000">
                  <a:srgbClr val="7ED957">
                    <a:alpha val="100000"/>
                  </a:srgbClr>
                </a:gs>
              </a:gsLst>
              <a:lin ang="0"/>
            </a:gradFill>
          </p:spPr>
        </p:sp>
        <p:sp>
          <p:nvSpPr>
            <p:cNvPr id="16" name="TextBox 16"/>
            <p:cNvSpPr txBox="1"/>
            <p:nvPr/>
          </p:nvSpPr>
          <p:spPr>
            <a:xfrm>
              <a:off x="177800" y="-57150"/>
              <a:ext cx="2082342" cy="463550"/>
            </a:xfrm>
            <a:prstGeom prst="rect">
              <a:avLst/>
            </a:prstGeom>
          </p:spPr>
          <p:txBody>
            <a:bodyPr lIns="50800" tIns="50800" rIns="50800" bIns="50800" rtlCol="0" anchor="ctr"/>
            <a:lstStyle/>
            <a:p>
              <a:pPr algn="ctr">
                <a:lnSpc>
                  <a:spcPts val="3640"/>
                </a:lnSpc>
              </a:pPr>
              <a:endParaRPr/>
            </a:p>
          </p:txBody>
        </p:sp>
      </p:grpSp>
      <p:grpSp>
        <p:nvGrpSpPr>
          <p:cNvPr id="17" name="Group 17"/>
          <p:cNvGrpSpPr/>
          <p:nvPr/>
        </p:nvGrpSpPr>
        <p:grpSpPr>
          <a:xfrm>
            <a:off x="3792679" y="6865126"/>
            <a:ext cx="10658232" cy="1362387"/>
            <a:chOff x="0" y="0"/>
            <a:chExt cx="3179350" cy="406400"/>
          </a:xfrm>
        </p:grpSpPr>
        <p:sp>
          <p:nvSpPr>
            <p:cNvPr id="18" name="Freeform 18"/>
            <p:cNvSpPr/>
            <p:nvPr/>
          </p:nvSpPr>
          <p:spPr>
            <a:xfrm>
              <a:off x="0" y="0"/>
              <a:ext cx="3179350" cy="406400"/>
            </a:xfrm>
            <a:custGeom>
              <a:avLst/>
              <a:gdLst/>
              <a:ahLst/>
              <a:cxnLst/>
              <a:rect l="l" t="t" r="r" b="b"/>
              <a:pathLst>
                <a:path w="3179350" h="406400">
                  <a:moveTo>
                    <a:pt x="0" y="0"/>
                  </a:moveTo>
                  <a:lnTo>
                    <a:pt x="2976150" y="0"/>
                  </a:lnTo>
                  <a:lnTo>
                    <a:pt x="3179350" y="203200"/>
                  </a:lnTo>
                  <a:lnTo>
                    <a:pt x="2976150" y="406400"/>
                  </a:lnTo>
                  <a:lnTo>
                    <a:pt x="0" y="406400"/>
                  </a:lnTo>
                  <a:lnTo>
                    <a:pt x="203200" y="203200"/>
                  </a:lnTo>
                  <a:lnTo>
                    <a:pt x="0" y="0"/>
                  </a:lnTo>
                  <a:close/>
                </a:path>
              </a:pathLst>
            </a:custGeom>
            <a:gradFill rotWithShape="1">
              <a:gsLst>
                <a:gs pos="0">
                  <a:srgbClr val="FF5757">
                    <a:alpha val="100000"/>
                  </a:srgbClr>
                </a:gs>
                <a:gs pos="100000">
                  <a:srgbClr val="8C52FF">
                    <a:alpha val="100000"/>
                  </a:srgbClr>
                </a:gs>
              </a:gsLst>
              <a:lin ang="0"/>
            </a:gradFill>
          </p:spPr>
        </p:sp>
        <p:sp>
          <p:nvSpPr>
            <p:cNvPr id="19" name="TextBox 19"/>
            <p:cNvSpPr txBox="1"/>
            <p:nvPr/>
          </p:nvSpPr>
          <p:spPr>
            <a:xfrm>
              <a:off x="177800" y="-57150"/>
              <a:ext cx="2925350" cy="463550"/>
            </a:xfrm>
            <a:prstGeom prst="rect">
              <a:avLst/>
            </a:prstGeom>
          </p:spPr>
          <p:txBody>
            <a:bodyPr lIns="50800" tIns="50800" rIns="50800" bIns="50800" rtlCol="0" anchor="ctr"/>
            <a:lstStyle/>
            <a:p>
              <a:pPr algn="ctr">
                <a:lnSpc>
                  <a:spcPts val="3640"/>
                </a:lnSpc>
              </a:pPr>
              <a:endParaRPr/>
            </a:p>
          </p:txBody>
        </p:sp>
      </p:grpSp>
      <p:sp>
        <p:nvSpPr>
          <p:cNvPr id="20" name="Freeform 20"/>
          <p:cNvSpPr/>
          <p:nvPr/>
        </p:nvSpPr>
        <p:spPr>
          <a:xfrm>
            <a:off x="14453545" y="2696555"/>
            <a:ext cx="1609766" cy="911554"/>
          </a:xfrm>
          <a:custGeom>
            <a:avLst/>
            <a:gdLst/>
            <a:ahLst/>
            <a:cxnLst/>
            <a:rect l="l" t="t" r="r" b="b"/>
            <a:pathLst>
              <a:path w="1609766" h="911554">
                <a:moveTo>
                  <a:pt x="0" y="0"/>
                </a:moveTo>
                <a:lnTo>
                  <a:pt x="1609766" y="0"/>
                </a:lnTo>
                <a:lnTo>
                  <a:pt x="1609766" y="911554"/>
                </a:lnTo>
                <a:lnTo>
                  <a:pt x="0" y="911554"/>
                </a:lnTo>
                <a:lnTo>
                  <a:pt x="0" y="0"/>
                </a:lnTo>
                <a:close/>
              </a:path>
            </a:pathLst>
          </a:custGeom>
          <a:blipFill>
            <a:blip r:embed="rId4"/>
            <a:stretch>
              <a:fillRect/>
            </a:stretch>
          </a:blipFill>
        </p:spPr>
      </p:sp>
      <p:sp>
        <p:nvSpPr>
          <p:cNvPr id="21" name="TextBox 21"/>
          <p:cNvSpPr txBox="1"/>
          <p:nvPr/>
        </p:nvSpPr>
        <p:spPr>
          <a:xfrm>
            <a:off x="5405480" y="7293590"/>
            <a:ext cx="7402576"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Provide a game for mind calming</a:t>
            </a:r>
          </a:p>
        </p:txBody>
      </p:sp>
      <p:sp>
        <p:nvSpPr>
          <p:cNvPr id="22" name="TextBox 22"/>
          <p:cNvSpPr txBox="1"/>
          <p:nvPr/>
        </p:nvSpPr>
        <p:spPr>
          <a:xfrm>
            <a:off x="1508636" y="4948748"/>
            <a:ext cx="7217331"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Develop Depression Level  identifying model</a:t>
            </a:r>
          </a:p>
        </p:txBody>
      </p:sp>
      <p:sp>
        <p:nvSpPr>
          <p:cNvPr id="23" name="TextBox 23"/>
          <p:cNvSpPr txBox="1"/>
          <p:nvPr/>
        </p:nvSpPr>
        <p:spPr>
          <a:xfrm>
            <a:off x="12074907" y="4941574"/>
            <a:ext cx="4285536"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Train the model using data</a:t>
            </a:r>
          </a:p>
        </p:txBody>
      </p:sp>
      <p:sp>
        <p:nvSpPr>
          <p:cNvPr id="24" name="TextBox 24"/>
          <p:cNvSpPr txBox="1"/>
          <p:nvPr/>
        </p:nvSpPr>
        <p:spPr>
          <a:xfrm>
            <a:off x="5272529" y="2913949"/>
            <a:ext cx="753552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Collect DASS-21 Data &amp; Make dataset</a:t>
            </a:r>
          </a:p>
        </p:txBody>
      </p:sp>
      <p:sp>
        <p:nvSpPr>
          <p:cNvPr id="25" name="Freeform 25"/>
          <p:cNvSpPr/>
          <p:nvPr/>
        </p:nvSpPr>
        <p:spPr>
          <a:xfrm>
            <a:off x="-78726" y="4816167"/>
            <a:ext cx="1609766" cy="911554"/>
          </a:xfrm>
          <a:custGeom>
            <a:avLst/>
            <a:gdLst/>
            <a:ahLst/>
            <a:cxnLst/>
            <a:rect l="l" t="t" r="r" b="b"/>
            <a:pathLst>
              <a:path w="1609766" h="911554">
                <a:moveTo>
                  <a:pt x="0" y="0"/>
                </a:moveTo>
                <a:lnTo>
                  <a:pt x="1609766" y="0"/>
                </a:lnTo>
                <a:lnTo>
                  <a:pt x="1609766" y="911555"/>
                </a:lnTo>
                <a:lnTo>
                  <a:pt x="0" y="911555"/>
                </a:lnTo>
                <a:lnTo>
                  <a:pt x="0" y="0"/>
                </a:lnTo>
                <a:close/>
              </a:path>
            </a:pathLst>
          </a:custGeom>
          <a:blipFill>
            <a:blip r:embed="rId4"/>
            <a:stretch>
              <a:fillRect/>
            </a:stretch>
          </a:blipFill>
        </p:spPr>
      </p:sp>
      <p:sp>
        <p:nvSpPr>
          <p:cNvPr id="26" name="Freeform 26"/>
          <p:cNvSpPr/>
          <p:nvPr/>
        </p:nvSpPr>
        <p:spPr>
          <a:xfrm>
            <a:off x="9040292" y="4753422"/>
            <a:ext cx="1609766" cy="911554"/>
          </a:xfrm>
          <a:custGeom>
            <a:avLst/>
            <a:gdLst/>
            <a:ahLst/>
            <a:cxnLst/>
            <a:rect l="l" t="t" r="r" b="b"/>
            <a:pathLst>
              <a:path w="1609766" h="911554">
                <a:moveTo>
                  <a:pt x="0" y="0"/>
                </a:moveTo>
                <a:lnTo>
                  <a:pt x="1609766" y="0"/>
                </a:lnTo>
                <a:lnTo>
                  <a:pt x="1609766" y="911554"/>
                </a:lnTo>
                <a:lnTo>
                  <a:pt x="0" y="911554"/>
                </a:lnTo>
                <a:lnTo>
                  <a:pt x="0" y="0"/>
                </a:lnTo>
                <a:close/>
              </a:path>
            </a:pathLst>
          </a:custGeom>
          <a:blipFill>
            <a:blip r:embed="rId4"/>
            <a:stretch>
              <a:fillRect/>
            </a:stretch>
          </a:blipFill>
        </p:spPr>
      </p:sp>
      <p:sp>
        <p:nvSpPr>
          <p:cNvPr id="27" name="Freeform 27"/>
          <p:cNvSpPr/>
          <p:nvPr/>
        </p:nvSpPr>
        <p:spPr>
          <a:xfrm>
            <a:off x="14453545" y="7090543"/>
            <a:ext cx="1609766" cy="911554"/>
          </a:xfrm>
          <a:custGeom>
            <a:avLst/>
            <a:gdLst/>
            <a:ahLst/>
            <a:cxnLst/>
            <a:rect l="l" t="t" r="r" b="b"/>
            <a:pathLst>
              <a:path w="1609766" h="911554">
                <a:moveTo>
                  <a:pt x="0" y="0"/>
                </a:moveTo>
                <a:lnTo>
                  <a:pt x="1609766" y="0"/>
                </a:lnTo>
                <a:lnTo>
                  <a:pt x="1609766" y="911554"/>
                </a:lnTo>
                <a:lnTo>
                  <a:pt x="0" y="911554"/>
                </a:lnTo>
                <a:lnTo>
                  <a:pt x="0" y="0"/>
                </a:lnTo>
                <a:close/>
              </a:path>
            </a:pathLst>
          </a:custGeom>
          <a:blipFill>
            <a:blip r:embed="rId4"/>
            <a:stretch>
              <a:fillRect/>
            </a:stretch>
          </a:blipFill>
        </p:spPr>
      </p:sp>
      <p:grpSp>
        <p:nvGrpSpPr>
          <p:cNvPr id="28" name="Group 28"/>
          <p:cNvGrpSpPr/>
          <p:nvPr/>
        </p:nvGrpSpPr>
        <p:grpSpPr>
          <a:xfrm>
            <a:off x="15568823" y="424563"/>
            <a:ext cx="1690477" cy="1967101"/>
            <a:chOff x="0" y="0"/>
            <a:chExt cx="2253970" cy="2622801"/>
          </a:xfrm>
        </p:grpSpPr>
        <p:grpSp>
          <p:nvGrpSpPr>
            <p:cNvPr id="29" name="Group 29"/>
            <p:cNvGrpSpPr/>
            <p:nvPr/>
          </p:nvGrpSpPr>
          <p:grpSpPr>
            <a:xfrm>
              <a:off x="0" y="0"/>
              <a:ext cx="2253970" cy="2622801"/>
              <a:chOff x="0" y="0"/>
              <a:chExt cx="698500" cy="812800"/>
            </a:xfrm>
          </p:grpSpPr>
          <p:sp>
            <p:nvSpPr>
              <p:cNvPr id="30" name="Freeform 3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9F60E2">
                      <a:alpha val="100000"/>
                    </a:srgbClr>
                  </a:gs>
                  <a:gs pos="100000">
                    <a:srgbClr val="FF94F1">
                      <a:alpha val="100000"/>
                    </a:srgbClr>
                  </a:gs>
                </a:gsLst>
                <a:lin ang="0"/>
              </a:gradFill>
            </p:spPr>
          </p:sp>
          <p:sp>
            <p:nvSpPr>
              <p:cNvPr id="31" name="TextBox 31"/>
              <p:cNvSpPr txBox="1"/>
              <p:nvPr/>
            </p:nvSpPr>
            <p:spPr>
              <a:xfrm>
                <a:off x="0" y="82550"/>
                <a:ext cx="698500" cy="590550"/>
              </a:xfrm>
              <a:prstGeom prst="rect">
                <a:avLst/>
              </a:prstGeom>
            </p:spPr>
            <p:txBody>
              <a:bodyPr lIns="50800" tIns="50800" rIns="50800" bIns="50800" rtlCol="0" anchor="ctr"/>
              <a:lstStyle/>
              <a:p>
                <a:pPr algn="ctr">
                  <a:lnSpc>
                    <a:spcPts val="3640"/>
                  </a:lnSpc>
                </a:pPr>
                <a:endParaRPr/>
              </a:p>
            </p:txBody>
          </p:sp>
        </p:grpSp>
        <p:sp>
          <p:nvSpPr>
            <p:cNvPr id="32" name="TextBox 32"/>
            <p:cNvSpPr txBox="1"/>
            <p:nvPr/>
          </p:nvSpPr>
          <p:spPr>
            <a:xfrm>
              <a:off x="182919" y="833034"/>
              <a:ext cx="1888133" cy="880534"/>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Canva Sans Bold"/>
                </a:rPr>
                <a:t>100%</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sp>
        <p:nvSpPr>
          <p:cNvPr id="2" name="Freeform 2"/>
          <p:cNvSpPr/>
          <p:nvPr/>
        </p:nvSpPr>
        <p:spPr>
          <a:xfrm>
            <a:off x="3068114" y="10081617"/>
            <a:ext cx="9530520" cy="6703727"/>
          </a:xfrm>
          <a:custGeom>
            <a:avLst/>
            <a:gdLst/>
            <a:ahLst/>
            <a:cxnLst/>
            <a:rect l="l" t="t" r="r" b="b"/>
            <a:pathLst>
              <a:path w="9530520" h="6703727">
                <a:moveTo>
                  <a:pt x="0" y="0"/>
                </a:moveTo>
                <a:lnTo>
                  <a:pt x="9530519" y="0"/>
                </a:lnTo>
                <a:lnTo>
                  <a:pt x="9530519" y="6703727"/>
                </a:lnTo>
                <a:lnTo>
                  <a:pt x="0" y="6703727"/>
                </a:lnTo>
                <a:lnTo>
                  <a:pt x="0" y="0"/>
                </a:lnTo>
                <a:close/>
              </a:path>
            </a:pathLst>
          </a:custGeom>
          <a:blipFill>
            <a:blip r:embed="rId2"/>
            <a:stretch>
              <a:fillRect/>
            </a:stretch>
          </a:blipFill>
        </p:spPr>
      </p:sp>
      <p:grpSp>
        <p:nvGrpSpPr>
          <p:cNvPr id="3" name="Group 3"/>
          <p:cNvGrpSpPr/>
          <p:nvPr/>
        </p:nvGrpSpPr>
        <p:grpSpPr>
          <a:xfrm>
            <a:off x="1301777" y="2100963"/>
            <a:ext cx="5753453" cy="7157337"/>
            <a:chOff x="0" y="0"/>
            <a:chExt cx="1515313" cy="1885060"/>
          </a:xfrm>
        </p:grpSpPr>
        <p:sp>
          <p:nvSpPr>
            <p:cNvPr id="4" name="Freeform 4"/>
            <p:cNvSpPr/>
            <p:nvPr/>
          </p:nvSpPr>
          <p:spPr>
            <a:xfrm>
              <a:off x="0" y="0"/>
              <a:ext cx="1515313" cy="1885060"/>
            </a:xfrm>
            <a:custGeom>
              <a:avLst/>
              <a:gdLst/>
              <a:ahLst/>
              <a:cxnLst/>
              <a:rect l="l" t="t" r="r" b="b"/>
              <a:pathLst>
                <a:path w="1515313" h="1885060">
                  <a:moveTo>
                    <a:pt x="68626" y="0"/>
                  </a:moveTo>
                  <a:lnTo>
                    <a:pt x="1446687" y="0"/>
                  </a:lnTo>
                  <a:cubicBezTo>
                    <a:pt x="1464887" y="0"/>
                    <a:pt x="1482343" y="7230"/>
                    <a:pt x="1495213" y="20100"/>
                  </a:cubicBezTo>
                  <a:cubicBezTo>
                    <a:pt x="1508082" y="32970"/>
                    <a:pt x="1515313" y="50425"/>
                    <a:pt x="1515313" y="68626"/>
                  </a:cubicBezTo>
                  <a:lnTo>
                    <a:pt x="1515313" y="1816434"/>
                  </a:lnTo>
                  <a:cubicBezTo>
                    <a:pt x="1515313" y="1834635"/>
                    <a:pt x="1508082" y="1852090"/>
                    <a:pt x="1495213" y="1864960"/>
                  </a:cubicBezTo>
                  <a:cubicBezTo>
                    <a:pt x="1482343" y="1877830"/>
                    <a:pt x="1464887" y="1885060"/>
                    <a:pt x="1446687" y="1885060"/>
                  </a:cubicBezTo>
                  <a:lnTo>
                    <a:pt x="68626" y="1885060"/>
                  </a:lnTo>
                  <a:cubicBezTo>
                    <a:pt x="50425" y="1885060"/>
                    <a:pt x="32970" y="1877830"/>
                    <a:pt x="20100" y="1864960"/>
                  </a:cubicBezTo>
                  <a:cubicBezTo>
                    <a:pt x="7230" y="1852090"/>
                    <a:pt x="0" y="1834635"/>
                    <a:pt x="0" y="1816434"/>
                  </a:cubicBezTo>
                  <a:lnTo>
                    <a:pt x="0" y="68626"/>
                  </a:lnTo>
                  <a:cubicBezTo>
                    <a:pt x="0" y="50425"/>
                    <a:pt x="7230" y="32970"/>
                    <a:pt x="20100" y="20100"/>
                  </a:cubicBezTo>
                  <a:cubicBezTo>
                    <a:pt x="32970" y="7230"/>
                    <a:pt x="50425" y="0"/>
                    <a:pt x="68626" y="0"/>
                  </a:cubicBezTo>
                  <a:close/>
                </a:path>
              </a:pathLst>
            </a:custGeom>
            <a:solidFill>
              <a:srgbClr val="095D40"/>
            </a:solidFill>
          </p:spPr>
        </p:sp>
        <p:sp>
          <p:nvSpPr>
            <p:cNvPr id="5" name="TextBox 5"/>
            <p:cNvSpPr txBox="1"/>
            <p:nvPr/>
          </p:nvSpPr>
          <p:spPr>
            <a:xfrm>
              <a:off x="0" y="-57150"/>
              <a:ext cx="1515313" cy="1942210"/>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6182264" y="218563"/>
            <a:ext cx="5460057" cy="629920"/>
          </a:xfrm>
          <a:prstGeom prst="rect">
            <a:avLst/>
          </a:prstGeom>
        </p:spPr>
        <p:txBody>
          <a:bodyPr lIns="0" tIns="0" rIns="0" bIns="0" rtlCol="0" anchor="t">
            <a:spAutoFit/>
          </a:bodyPr>
          <a:lstStyle/>
          <a:p>
            <a:pPr algn="ctr">
              <a:lnSpc>
                <a:spcPts val="5179"/>
              </a:lnSpc>
              <a:spcBef>
                <a:spcPct val="0"/>
              </a:spcBef>
            </a:pPr>
            <a:r>
              <a:rPr lang="en-US" sz="3699">
                <a:solidFill>
                  <a:srgbClr val="3AB260"/>
                </a:solidFill>
                <a:latin typeface="Canva Sans Bold"/>
              </a:rPr>
              <a:t>Commercialization Plan</a:t>
            </a:r>
          </a:p>
        </p:txBody>
      </p:sp>
      <p:sp>
        <p:nvSpPr>
          <p:cNvPr id="7" name="TextBox 7"/>
          <p:cNvSpPr txBox="1"/>
          <p:nvPr/>
        </p:nvSpPr>
        <p:spPr>
          <a:xfrm>
            <a:off x="3068114" y="1224029"/>
            <a:ext cx="2823716" cy="448310"/>
          </a:xfrm>
          <a:prstGeom prst="rect">
            <a:avLst/>
          </a:prstGeom>
        </p:spPr>
        <p:txBody>
          <a:bodyPr lIns="0" tIns="0" rIns="0" bIns="0" rtlCol="0" anchor="t">
            <a:spAutoFit/>
          </a:bodyPr>
          <a:lstStyle/>
          <a:p>
            <a:pPr algn="ctr">
              <a:lnSpc>
                <a:spcPts val="3640"/>
              </a:lnSpc>
              <a:spcBef>
                <a:spcPct val="0"/>
              </a:spcBef>
            </a:pPr>
            <a:r>
              <a:rPr lang="en-US" sz="2600">
                <a:solidFill>
                  <a:srgbClr val="8AC44F"/>
                </a:solidFill>
                <a:latin typeface="Canva Sans Bold"/>
              </a:rPr>
              <a:t>Free Trial Version</a:t>
            </a:r>
          </a:p>
        </p:txBody>
      </p:sp>
      <p:sp>
        <p:nvSpPr>
          <p:cNvPr id="8" name="TextBox 8"/>
          <p:cNvSpPr txBox="1"/>
          <p:nvPr/>
        </p:nvSpPr>
        <p:spPr>
          <a:xfrm>
            <a:off x="12081819" y="1224029"/>
            <a:ext cx="2773710" cy="448310"/>
          </a:xfrm>
          <a:prstGeom prst="rect">
            <a:avLst/>
          </a:prstGeom>
        </p:spPr>
        <p:txBody>
          <a:bodyPr lIns="0" tIns="0" rIns="0" bIns="0" rtlCol="0" anchor="t">
            <a:spAutoFit/>
          </a:bodyPr>
          <a:lstStyle/>
          <a:p>
            <a:pPr algn="ctr">
              <a:lnSpc>
                <a:spcPts val="3640"/>
              </a:lnSpc>
              <a:spcBef>
                <a:spcPct val="0"/>
              </a:spcBef>
            </a:pPr>
            <a:r>
              <a:rPr lang="en-US" sz="2600">
                <a:solidFill>
                  <a:srgbClr val="8AC44F"/>
                </a:solidFill>
                <a:latin typeface="Canva Sans Bold"/>
              </a:rPr>
              <a:t>Premium Version</a:t>
            </a:r>
          </a:p>
        </p:txBody>
      </p:sp>
      <p:grpSp>
        <p:nvGrpSpPr>
          <p:cNvPr id="9" name="Group 9"/>
          <p:cNvGrpSpPr/>
          <p:nvPr/>
        </p:nvGrpSpPr>
        <p:grpSpPr>
          <a:xfrm>
            <a:off x="10835054" y="2100963"/>
            <a:ext cx="6060361" cy="7157337"/>
            <a:chOff x="0" y="0"/>
            <a:chExt cx="1596144" cy="1885060"/>
          </a:xfrm>
        </p:grpSpPr>
        <p:sp>
          <p:nvSpPr>
            <p:cNvPr id="10" name="Freeform 10"/>
            <p:cNvSpPr/>
            <p:nvPr/>
          </p:nvSpPr>
          <p:spPr>
            <a:xfrm>
              <a:off x="0" y="0"/>
              <a:ext cx="1596144" cy="1885060"/>
            </a:xfrm>
            <a:custGeom>
              <a:avLst/>
              <a:gdLst/>
              <a:ahLst/>
              <a:cxnLst/>
              <a:rect l="l" t="t" r="r" b="b"/>
              <a:pathLst>
                <a:path w="1596144" h="1885060">
                  <a:moveTo>
                    <a:pt x="65151" y="0"/>
                  </a:moveTo>
                  <a:lnTo>
                    <a:pt x="1530994" y="0"/>
                  </a:lnTo>
                  <a:cubicBezTo>
                    <a:pt x="1566975" y="0"/>
                    <a:pt x="1596144" y="29169"/>
                    <a:pt x="1596144" y="65151"/>
                  </a:cubicBezTo>
                  <a:lnTo>
                    <a:pt x="1596144" y="1819909"/>
                  </a:lnTo>
                  <a:cubicBezTo>
                    <a:pt x="1596144" y="1855891"/>
                    <a:pt x="1566975" y="1885060"/>
                    <a:pt x="1530994" y="1885060"/>
                  </a:cubicBezTo>
                  <a:lnTo>
                    <a:pt x="65151" y="1885060"/>
                  </a:lnTo>
                  <a:cubicBezTo>
                    <a:pt x="29169" y="1885060"/>
                    <a:pt x="0" y="1855891"/>
                    <a:pt x="0" y="1819909"/>
                  </a:cubicBezTo>
                  <a:lnTo>
                    <a:pt x="0" y="65151"/>
                  </a:lnTo>
                  <a:cubicBezTo>
                    <a:pt x="0" y="29169"/>
                    <a:pt x="29169" y="0"/>
                    <a:pt x="65151" y="0"/>
                  </a:cubicBezTo>
                  <a:close/>
                </a:path>
              </a:pathLst>
            </a:custGeom>
            <a:solidFill>
              <a:srgbClr val="095D40"/>
            </a:solidFill>
          </p:spPr>
        </p:sp>
        <p:sp>
          <p:nvSpPr>
            <p:cNvPr id="11" name="TextBox 11"/>
            <p:cNvSpPr txBox="1"/>
            <p:nvPr/>
          </p:nvSpPr>
          <p:spPr>
            <a:xfrm>
              <a:off x="0" y="-57150"/>
              <a:ext cx="1596144" cy="1942210"/>
            </a:xfrm>
            <a:prstGeom prst="rect">
              <a:avLst/>
            </a:prstGeom>
          </p:spPr>
          <p:txBody>
            <a:bodyPr lIns="50800" tIns="50800" rIns="50800" bIns="50800" rtlCol="0" anchor="ctr"/>
            <a:lstStyle/>
            <a:p>
              <a:pPr marL="561344" lvl="1" indent="-280672" algn="l">
                <a:lnSpc>
                  <a:spcPts val="3640"/>
                </a:lnSpc>
                <a:buFont typeface="Arial"/>
                <a:buChar char="•"/>
              </a:pPr>
              <a:r>
                <a:rPr lang="en-US" sz="2600">
                  <a:solidFill>
                    <a:srgbClr val="FFFFFF"/>
                  </a:solidFill>
                  <a:latin typeface="Canva Sans Bold"/>
                </a:rPr>
                <a:t>Emotion detection and treatment      recommendations.</a:t>
              </a:r>
            </a:p>
            <a:p>
              <a:pPr algn="l">
                <a:lnSpc>
                  <a:spcPts val="3640"/>
                </a:lnSpc>
              </a:pPr>
              <a:endParaRPr lang="en-US" sz="2600">
                <a:solidFill>
                  <a:srgbClr val="FFFFFF"/>
                </a:solidFill>
                <a:latin typeface="Canva Sans Bold"/>
              </a:endParaRPr>
            </a:p>
            <a:p>
              <a:pPr marL="561344" lvl="1" indent="-280672" algn="l">
                <a:lnSpc>
                  <a:spcPts val="3640"/>
                </a:lnSpc>
                <a:buFont typeface="Arial"/>
                <a:buChar char="•"/>
              </a:pPr>
              <a:r>
                <a:rPr lang="en-US" sz="2600">
                  <a:solidFill>
                    <a:srgbClr val="FFFFFF"/>
                  </a:solidFill>
                  <a:latin typeface="Canva Sans Bold"/>
                </a:rPr>
                <a:t>Can enable VR character.</a:t>
              </a:r>
            </a:p>
            <a:p>
              <a:pPr algn="l">
                <a:lnSpc>
                  <a:spcPts val="3640"/>
                </a:lnSpc>
              </a:pPr>
              <a:endParaRPr lang="en-US" sz="2600">
                <a:solidFill>
                  <a:srgbClr val="FFFFFF"/>
                </a:solidFill>
                <a:latin typeface="Canva Sans Bold"/>
              </a:endParaRPr>
            </a:p>
            <a:p>
              <a:pPr marL="561344" lvl="1" indent="-280672" algn="l">
                <a:lnSpc>
                  <a:spcPts val="3640"/>
                </a:lnSpc>
                <a:buFont typeface="Arial"/>
                <a:buChar char="•"/>
              </a:pPr>
              <a:r>
                <a:rPr lang="en-US" sz="2600">
                  <a:solidFill>
                    <a:srgbClr val="FFFFFF"/>
                  </a:solidFill>
                  <a:latin typeface="Canva Sans Bold"/>
                </a:rPr>
                <a:t>Unlimited emotion monitoring.</a:t>
              </a:r>
            </a:p>
            <a:p>
              <a:pPr algn="l">
                <a:lnSpc>
                  <a:spcPts val="3640"/>
                </a:lnSpc>
              </a:pPr>
              <a:endParaRPr lang="en-US" sz="2600">
                <a:solidFill>
                  <a:srgbClr val="FFFFFF"/>
                </a:solidFill>
                <a:latin typeface="Canva Sans Bold"/>
              </a:endParaRPr>
            </a:p>
            <a:p>
              <a:pPr marL="561344" lvl="1" indent="-280672" algn="l">
                <a:lnSpc>
                  <a:spcPts val="3640"/>
                </a:lnSpc>
                <a:buFont typeface="Arial"/>
                <a:buChar char="•"/>
              </a:pPr>
              <a:r>
                <a:rPr lang="en-US" sz="2600">
                  <a:solidFill>
                    <a:srgbClr val="FFFFFF"/>
                  </a:solidFill>
                  <a:latin typeface="Canva Sans Bold"/>
                </a:rPr>
                <a:t>No Ads.</a:t>
              </a:r>
            </a:p>
            <a:p>
              <a:pPr algn="l">
                <a:lnSpc>
                  <a:spcPts val="3640"/>
                </a:lnSpc>
              </a:pPr>
              <a:endParaRPr lang="en-US" sz="2600">
                <a:solidFill>
                  <a:srgbClr val="FFFFFF"/>
                </a:solidFill>
                <a:latin typeface="Canva Sans Bold"/>
              </a:endParaRPr>
            </a:p>
            <a:p>
              <a:pPr algn="ctr">
                <a:lnSpc>
                  <a:spcPts val="3640"/>
                </a:lnSpc>
              </a:pPr>
              <a:endParaRPr lang="en-US" sz="2600">
                <a:solidFill>
                  <a:srgbClr val="FFFFFF"/>
                </a:solidFill>
                <a:latin typeface="Canva Sans Bold"/>
              </a:endParaRPr>
            </a:p>
            <a:p>
              <a:pPr algn="ctr">
                <a:lnSpc>
                  <a:spcPts val="3640"/>
                </a:lnSpc>
              </a:pPr>
              <a:r>
                <a:rPr lang="en-US" sz="2600">
                  <a:solidFill>
                    <a:srgbClr val="FFFFFF"/>
                  </a:solidFill>
                  <a:latin typeface="Canva Sans Bold"/>
                </a:rPr>
                <a:t>                                    Rs 999/year</a:t>
              </a:r>
            </a:p>
            <a:p>
              <a:pPr algn="ctr">
                <a:lnSpc>
                  <a:spcPts val="3640"/>
                </a:lnSpc>
              </a:pPr>
              <a:endParaRPr lang="en-US" sz="2600">
                <a:solidFill>
                  <a:srgbClr val="FFFFFF"/>
                </a:solidFill>
                <a:latin typeface="Canva Sans Bold"/>
              </a:endParaRPr>
            </a:p>
          </p:txBody>
        </p:sp>
      </p:grpSp>
      <p:grpSp>
        <p:nvGrpSpPr>
          <p:cNvPr id="12" name="Group 12"/>
          <p:cNvGrpSpPr/>
          <p:nvPr/>
        </p:nvGrpSpPr>
        <p:grpSpPr>
          <a:xfrm>
            <a:off x="8462361" y="1672338"/>
            <a:ext cx="1507333" cy="1382470"/>
            <a:chOff x="0" y="0"/>
            <a:chExt cx="812800" cy="745470"/>
          </a:xfrm>
        </p:grpSpPr>
        <p:sp>
          <p:nvSpPr>
            <p:cNvPr id="13" name="Freeform 13"/>
            <p:cNvSpPr/>
            <p:nvPr/>
          </p:nvSpPr>
          <p:spPr>
            <a:xfrm>
              <a:off x="0" y="0"/>
              <a:ext cx="812800" cy="745470"/>
            </a:xfrm>
            <a:custGeom>
              <a:avLst/>
              <a:gdLst/>
              <a:ahLst/>
              <a:cxnLst/>
              <a:rect l="l" t="t" r="r" b="b"/>
              <a:pathLst>
                <a:path w="812800" h="745470">
                  <a:moveTo>
                    <a:pt x="406400" y="0"/>
                  </a:moveTo>
                  <a:cubicBezTo>
                    <a:pt x="181951" y="0"/>
                    <a:pt x="0" y="166879"/>
                    <a:pt x="0" y="372735"/>
                  </a:cubicBezTo>
                  <a:cubicBezTo>
                    <a:pt x="0" y="578591"/>
                    <a:pt x="181951" y="745470"/>
                    <a:pt x="406400" y="745470"/>
                  </a:cubicBezTo>
                  <a:cubicBezTo>
                    <a:pt x="630849" y="745470"/>
                    <a:pt x="812800" y="578591"/>
                    <a:pt x="812800" y="372735"/>
                  </a:cubicBezTo>
                  <a:cubicBezTo>
                    <a:pt x="812800" y="166879"/>
                    <a:pt x="630849" y="0"/>
                    <a:pt x="406400" y="0"/>
                  </a:cubicBezTo>
                  <a:close/>
                </a:path>
              </a:pathLst>
            </a:custGeom>
            <a:blipFill>
              <a:blip r:embed="rId3"/>
              <a:stretch>
                <a:fillRect l="-15942" r="-14714" b="-42457"/>
              </a:stretch>
            </a:blipFill>
          </p:spPr>
        </p:sp>
      </p:grpSp>
      <p:sp>
        <p:nvSpPr>
          <p:cNvPr id="14" name="TextBox 14"/>
          <p:cNvSpPr txBox="1"/>
          <p:nvPr/>
        </p:nvSpPr>
        <p:spPr>
          <a:xfrm>
            <a:off x="1631456" y="3007183"/>
            <a:ext cx="5275087" cy="5436000"/>
          </a:xfrm>
          <a:prstGeom prst="rect">
            <a:avLst/>
          </a:prstGeom>
        </p:spPr>
        <p:txBody>
          <a:bodyPr lIns="0" tIns="0" rIns="0" bIns="0" rtlCol="0" anchor="t">
            <a:spAutoFit/>
          </a:bodyPr>
          <a:lstStyle/>
          <a:p>
            <a:pPr marL="509361" lvl="1" indent="-254680" algn="l">
              <a:lnSpc>
                <a:spcPts val="3302"/>
              </a:lnSpc>
              <a:buFont typeface="Arial"/>
              <a:buChar char="•"/>
            </a:pPr>
            <a:r>
              <a:rPr lang="en-US" sz="2359">
                <a:solidFill>
                  <a:srgbClr val="FFFFFF"/>
                </a:solidFill>
                <a:latin typeface="Canva Sans Bold"/>
              </a:rPr>
              <a:t>Basic functionality to monitor emotion.</a:t>
            </a:r>
          </a:p>
          <a:p>
            <a:pPr algn="l">
              <a:lnSpc>
                <a:spcPts val="3302"/>
              </a:lnSpc>
            </a:pPr>
            <a:endParaRPr lang="en-US" sz="2359">
              <a:solidFill>
                <a:srgbClr val="FFFFFF"/>
              </a:solidFill>
              <a:latin typeface="Canva Sans Bold"/>
            </a:endParaRPr>
          </a:p>
          <a:p>
            <a:pPr marL="509361" lvl="1" indent="-254680" algn="l">
              <a:lnSpc>
                <a:spcPts val="3302"/>
              </a:lnSpc>
              <a:buFont typeface="Arial"/>
              <a:buChar char="•"/>
            </a:pPr>
            <a:r>
              <a:rPr lang="en-US" sz="2359">
                <a:solidFill>
                  <a:srgbClr val="FFFFFF"/>
                </a:solidFill>
                <a:latin typeface="Canva Sans Bold"/>
              </a:rPr>
              <a:t>Identification emotion level.</a:t>
            </a:r>
          </a:p>
          <a:p>
            <a:pPr algn="l">
              <a:lnSpc>
                <a:spcPts val="3302"/>
              </a:lnSpc>
            </a:pPr>
            <a:endParaRPr lang="en-US" sz="2359">
              <a:solidFill>
                <a:srgbClr val="FFFFFF"/>
              </a:solidFill>
              <a:latin typeface="Canva Sans Bold"/>
            </a:endParaRPr>
          </a:p>
          <a:p>
            <a:pPr marL="509361" lvl="1" indent="-254680" algn="l">
              <a:lnSpc>
                <a:spcPts val="3302"/>
              </a:lnSpc>
              <a:buFont typeface="Arial"/>
              <a:buChar char="•"/>
            </a:pPr>
            <a:r>
              <a:rPr lang="en-US" sz="2359">
                <a:solidFill>
                  <a:srgbClr val="FFFFFF"/>
                </a:solidFill>
                <a:latin typeface="Canva Sans Bold"/>
              </a:rPr>
              <a:t>Trial period: 30 days (Free)</a:t>
            </a:r>
          </a:p>
          <a:p>
            <a:pPr algn="l">
              <a:lnSpc>
                <a:spcPts val="3302"/>
              </a:lnSpc>
            </a:pPr>
            <a:endParaRPr lang="en-US" sz="2359">
              <a:solidFill>
                <a:srgbClr val="FFFFFF"/>
              </a:solidFill>
              <a:latin typeface="Canva Sans Bold"/>
            </a:endParaRPr>
          </a:p>
          <a:p>
            <a:pPr marL="509361" lvl="1" indent="-254680" algn="l">
              <a:lnSpc>
                <a:spcPts val="3302"/>
              </a:lnSpc>
              <a:buFont typeface="Arial"/>
              <a:buChar char="•"/>
            </a:pPr>
            <a:r>
              <a:rPr lang="en-US" sz="2359">
                <a:solidFill>
                  <a:srgbClr val="FFFFFF"/>
                </a:solidFill>
                <a:latin typeface="Canva Sans Bold"/>
              </a:rPr>
              <a:t>Contains Ads.</a:t>
            </a:r>
          </a:p>
          <a:p>
            <a:pPr algn="l">
              <a:lnSpc>
                <a:spcPts val="3302"/>
              </a:lnSpc>
            </a:pPr>
            <a:endParaRPr lang="en-US" sz="2359">
              <a:solidFill>
                <a:srgbClr val="FFFFFF"/>
              </a:solidFill>
              <a:latin typeface="Canva Sans Bold"/>
            </a:endParaRPr>
          </a:p>
          <a:p>
            <a:pPr marL="509361" lvl="1" indent="-254680" algn="l">
              <a:lnSpc>
                <a:spcPts val="3302"/>
              </a:lnSpc>
              <a:buFont typeface="Arial"/>
              <a:buChar char="•"/>
            </a:pPr>
            <a:r>
              <a:rPr lang="en-US" sz="2359">
                <a:solidFill>
                  <a:srgbClr val="FFFFFF"/>
                </a:solidFill>
                <a:latin typeface="Canva Sans Bold"/>
              </a:rPr>
              <a:t>After the free trial period, users can choose to upgrade to the premium version or lose access to advanced features.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2372F"/>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4986153" y="3999784"/>
            <a:ext cx="7840036" cy="1538691"/>
          </a:xfrm>
          <a:prstGeom prst="rect">
            <a:avLst/>
          </a:prstGeom>
        </p:spPr>
        <p:txBody>
          <a:bodyPr lIns="0" tIns="0" rIns="0" bIns="0" rtlCol="0" anchor="t">
            <a:spAutoFit/>
          </a:bodyPr>
          <a:lstStyle/>
          <a:p>
            <a:pPr algn="ctr">
              <a:lnSpc>
                <a:spcPts val="12723"/>
              </a:lnSpc>
              <a:spcBef>
                <a:spcPct val="0"/>
              </a:spcBef>
            </a:pPr>
            <a:r>
              <a:rPr lang="en-US" sz="9087">
                <a:solidFill>
                  <a:srgbClr val="FFFBFB"/>
                </a:solidFill>
                <a:latin typeface="Canva Sans Bold"/>
              </a:rPr>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074676"/>
            <a:ext cx="18288000" cy="1193274"/>
            <a:chOff x="0" y="0"/>
            <a:chExt cx="24384000" cy="1591032"/>
          </a:xfrm>
        </p:grpSpPr>
        <p:grpSp>
          <p:nvGrpSpPr>
            <p:cNvPr id="3" name="Group 3"/>
            <p:cNvGrpSpPr/>
            <p:nvPr/>
          </p:nvGrpSpPr>
          <p:grpSpPr>
            <a:xfrm>
              <a:off x="0" y="0"/>
              <a:ext cx="24384000" cy="1591032"/>
              <a:chOff x="0" y="0"/>
              <a:chExt cx="4816593" cy="314278"/>
            </a:xfrm>
          </p:grpSpPr>
          <p:sp>
            <p:nvSpPr>
              <p:cNvPr id="4" name="Freeform 4"/>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5" name="TextBox 5"/>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2"/>
              <a:stretch>
                <a:fillRect/>
              </a:stretch>
            </a:blipFill>
          </p:spPr>
        </p:sp>
        <p:sp>
          <p:nvSpPr>
            <p:cNvPr id="7" name="TextBox 7"/>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8" name="TextBox 8"/>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sp>
        <p:nvSpPr>
          <p:cNvPr id="9" name="Freeform 9"/>
          <p:cNvSpPr/>
          <p:nvPr/>
        </p:nvSpPr>
        <p:spPr>
          <a:xfrm>
            <a:off x="-433854" y="1028700"/>
            <a:ext cx="8749550" cy="4595781"/>
          </a:xfrm>
          <a:custGeom>
            <a:avLst/>
            <a:gdLst/>
            <a:ahLst/>
            <a:cxnLst/>
            <a:rect l="l" t="t" r="r" b="b"/>
            <a:pathLst>
              <a:path w="8749550" h="4595781">
                <a:moveTo>
                  <a:pt x="0" y="0"/>
                </a:moveTo>
                <a:lnTo>
                  <a:pt x="8749550" y="0"/>
                </a:lnTo>
                <a:lnTo>
                  <a:pt x="8749550" y="4595781"/>
                </a:lnTo>
                <a:lnTo>
                  <a:pt x="0" y="4595781"/>
                </a:lnTo>
                <a:lnTo>
                  <a:pt x="0" y="0"/>
                </a:lnTo>
                <a:close/>
              </a:path>
            </a:pathLst>
          </a:custGeom>
          <a:blipFill>
            <a:blip r:embed="rId3">
              <a:alphaModFix amt="68000"/>
            </a:blip>
            <a:stretch>
              <a:fillRect t="-19508" r="-2712" b="-30410"/>
            </a:stretch>
          </a:blipFill>
        </p:spPr>
      </p:sp>
      <p:sp>
        <p:nvSpPr>
          <p:cNvPr id="10" name="TextBox 10"/>
          <p:cNvSpPr txBox="1"/>
          <p:nvPr/>
        </p:nvSpPr>
        <p:spPr>
          <a:xfrm>
            <a:off x="12524303" y="914400"/>
            <a:ext cx="4734997"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Introduction</a:t>
            </a:r>
          </a:p>
        </p:txBody>
      </p:sp>
      <p:sp>
        <p:nvSpPr>
          <p:cNvPr id="11" name="Freeform 11"/>
          <p:cNvSpPr/>
          <p:nvPr/>
        </p:nvSpPr>
        <p:spPr>
          <a:xfrm>
            <a:off x="14165851" y="3036512"/>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4">
              <a:alphaModFix amt="50000"/>
            </a:blip>
            <a:stretch>
              <a:fillRect/>
            </a:stretch>
          </a:blipFill>
        </p:spPr>
      </p:sp>
      <p:sp>
        <p:nvSpPr>
          <p:cNvPr id="12" name="TextBox 12"/>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13" name="TextBox 13"/>
          <p:cNvSpPr txBox="1"/>
          <p:nvPr/>
        </p:nvSpPr>
        <p:spPr>
          <a:xfrm>
            <a:off x="8315696" y="2310037"/>
            <a:ext cx="8299014" cy="17805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rPr>
              <a:t>Humans maintain relationships with </a:t>
            </a:r>
          </a:p>
          <a:p>
            <a:pPr algn="l">
              <a:lnSpc>
                <a:spcPts val="4759"/>
              </a:lnSpc>
            </a:pPr>
            <a:r>
              <a:rPr lang="en-US" sz="3399">
                <a:solidFill>
                  <a:srgbClr val="000000"/>
                </a:solidFill>
                <a:latin typeface="Canva Sans"/>
              </a:rPr>
              <a:t>each other socially for </a:t>
            </a:r>
            <a:r>
              <a:rPr lang="en-US" sz="3399">
                <a:solidFill>
                  <a:srgbClr val="6D67E4"/>
                </a:solidFill>
                <a:latin typeface="Canva Sans"/>
              </a:rPr>
              <a:t>survival and</a:t>
            </a:r>
          </a:p>
          <a:p>
            <a:pPr algn="l">
              <a:lnSpc>
                <a:spcPts val="4759"/>
              </a:lnSpc>
            </a:pPr>
            <a:r>
              <a:rPr lang="en-US" sz="3399">
                <a:solidFill>
                  <a:srgbClr val="6D67E4"/>
                </a:solidFill>
                <a:latin typeface="Canva Sans"/>
              </a:rPr>
              <a:t>reproduction.</a:t>
            </a:r>
          </a:p>
        </p:txBody>
      </p:sp>
      <p:sp>
        <p:nvSpPr>
          <p:cNvPr id="14" name="TextBox 14"/>
          <p:cNvSpPr txBox="1"/>
          <p:nvPr/>
        </p:nvSpPr>
        <p:spPr>
          <a:xfrm>
            <a:off x="6895867" y="4405087"/>
            <a:ext cx="8631079"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rPr>
              <a:t>Only </a:t>
            </a:r>
            <a:r>
              <a:rPr lang="en-US" sz="3399">
                <a:solidFill>
                  <a:srgbClr val="D13B53"/>
                </a:solidFill>
                <a:latin typeface="Canva Sans"/>
              </a:rPr>
              <a:t>13%</a:t>
            </a:r>
            <a:r>
              <a:rPr lang="en-US" sz="3399">
                <a:solidFill>
                  <a:srgbClr val="000000"/>
                </a:solidFill>
                <a:latin typeface="Canva Sans"/>
              </a:rPr>
              <a:t> of people maintain the good</a:t>
            </a:r>
          </a:p>
          <a:p>
            <a:pPr algn="l">
              <a:lnSpc>
                <a:spcPts val="4759"/>
              </a:lnSpc>
            </a:pPr>
            <a:r>
              <a:rPr lang="en-US" sz="3399">
                <a:solidFill>
                  <a:srgbClr val="6D67E4"/>
                </a:solidFill>
                <a:latin typeface="Canva Sans"/>
              </a:rPr>
              <a:t>Mental Health in Relationship</a:t>
            </a:r>
          </a:p>
        </p:txBody>
      </p:sp>
      <p:sp>
        <p:nvSpPr>
          <p:cNvPr id="15" name="TextBox 15"/>
          <p:cNvSpPr txBox="1"/>
          <p:nvPr/>
        </p:nvSpPr>
        <p:spPr>
          <a:xfrm>
            <a:off x="2478821" y="5899878"/>
            <a:ext cx="12412981"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rPr>
              <a:t>The quality of human relationships is directly important </a:t>
            </a:r>
          </a:p>
          <a:p>
            <a:pPr algn="l">
              <a:lnSpc>
                <a:spcPts val="4759"/>
              </a:lnSpc>
            </a:pPr>
            <a:r>
              <a:rPr lang="en-US" sz="3399">
                <a:solidFill>
                  <a:srgbClr val="000000"/>
                </a:solidFill>
                <a:latin typeface="Canva Sans"/>
              </a:rPr>
              <a:t>for individual well-being and social harmony</a:t>
            </a:r>
          </a:p>
        </p:txBody>
      </p:sp>
      <p:sp>
        <p:nvSpPr>
          <p:cNvPr id="16" name="TextBox 16"/>
          <p:cNvSpPr txBox="1"/>
          <p:nvPr/>
        </p:nvSpPr>
        <p:spPr>
          <a:xfrm>
            <a:off x="1028700" y="7394668"/>
            <a:ext cx="14005322"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rPr>
              <a:t>We Provide newly solution with modern Technology to improve </a:t>
            </a:r>
          </a:p>
          <a:p>
            <a:pPr algn="l">
              <a:lnSpc>
                <a:spcPts val="4759"/>
              </a:lnSpc>
            </a:pPr>
            <a:r>
              <a:rPr lang="en-US" sz="3399">
                <a:solidFill>
                  <a:srgbClr val="000000"/>
                </a:solidFill>
                <a:latin typeface="Canva Sans"/>
              </a:rPr>
              <a:t>human relationship and Mental health.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6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grpSp>
        <p:nvGrpSpPr>
          <p:cNvPr id="11" name="Group 11"/>
          <p:cNvGrpSpPr/>
          <p:nvPr/>
        </p:nvGrpSpPr>
        <p:grpSpPr>
          <a:xfrm>
            <a:off x="2222251" y="2069446"/>
            <a:ext cx="5791105" cy="1002017"/>
            <a:chOff x="0" y="0"/>
            <a:chExt cx="7721474" cy="1336022"/>
          </a:xfrm>
        </p:grpSpPr>
        <p:grpSp>
          <p:nvGrpSpPr>
            <p:cNvPr id="12" name="Group 12"/>
            <p:cNvGrpSpPr/>
            <p:nvPr/>
          </p:nvGrpSpPr>
          <p:grpSpPr>
            <a:xfrm>
              <a:off x="0" y="0"/>
              <a:ext cx="7721474" cy="1336022"/>
              <a:chOff x="0" y="0"/>
              <a:chExt cx="7217750" cy="1248864"/>
            </a:xfrm>
          </p:grpSpPr>
          <p:sp>
            <p:nvSpPr>
              <p:cNvPr id="13" name="Freeform 13"/>
              <p:cNvSpPr/>
              <p:nvPr/>
            </p:nvSpPr>
            <p:spPr>
              <a:xfrm>
                <a:off x="0" y="0"/>
                <a:ext cx="7274661" cy="1295390"/>
              </a:xfrm>
              <a:custGeom>
                <a:avLst/>
                <a:gdLst/>
                <a:ahLst/>
                <a:cxnLst/>
                <a:rect l="l" t="t" r="r" b="b"/>
                <a:pathLst>
                  <a:path w="7274661" h="1295390">
                    <a:moveTo>
                      <a:pt x="6327742" y="0"/>
                    </a:moveTo>
                    <a:lnTo>
                      <a:pt x="0" y="0"/>
                    </a:lnTo>
                    <a:lnTo>
                      <a:pt x="820040" y="545749"/>
                    </a:lnTo>
                    <a:cubicBezTo>
                      <a:pt x="858698" y="571485"/>
                      <a:pt x="878587" y="605579"/>
                      <a:pt x="878587" y="639590"/>
                    </a:cubicBezTo>
                    <a:cubicBezTo>
                      <a:pt x="878587" y="673601"/>
                      <a:pt x="859320" y="707364"/>
                      <a:pt x="820040" y="733431"/>
                    </a:cubicBezTo>
                    <a:lnTo>
                      <a:pt x="622" y="1295390"/>
                    </a:lnTo>
                    <a:lnTo>
                      <a:pt x="6327245" y="1295390"/>
                    </a:lnTo>
                    <a:lnTo>
                      <a:pt x="7274661" y="639590"/>
                    </a:lnTo>
                    <a:lnTo>
                      <a:pt x="6327742" y="0"/>
                    </a:lnTo>
                    <a:close/>
                  </a:path>
                </a:pathLst>
              </a:custGeom>
              <a:solidFill>
                <a:srgbClr val="E0E1DB"/>
              </a:solidFill>
            </p:spPr>
          </p:sp>
        </p:grpSp>
        <p:sp>
          <p:nvSpPr>
            <p:cNvPr id="14" name="TextBox 14"/>
            <p:cNvSpPr txBox="1"/>
            <p:nvPr/>
          </p:nvSpPr>
          <p:spPr>
            <a:xfrm>
              <a:off x="1327301" y="258859"/>
              <a:ext cx="5523080" cy="751628"/>
            </a:xfrm>
            <a:prstGeom prst="rect">
              <a:avLst/>
            </a:prstGeom>
          </p:spPr>
          <p:txBody>
            <a:bodyPr lIns="0" tIns="0" rIns="0" bIns="0" rtlCol="0" anchor="t">
              <a:spAutoFit/>
            </a:bodyPr>
            <a:lstStyle/>
            <a:p>
              <a:pPr algn="l">
                <a:lnSpc>
                  <a:spcPts val="4759"/>
                </a:lnSpc>
              </a:pPr>
              <a:r>
                <a:rPr lang="en-US" sz="3399">
                  <a:solidFill>
                    <a:srgbClr val="131211"/>
                  </a:solidFill>
                  <a:latin typeface="Canva Sans Bold"/>
                </a:rPr>
                <a:t>Social Experiences</a:t>
              </a:r>
            </a:p>
          </p:txBody>
        </p:sp>
      </p:grpSp>
      <p:grpSp>
        <p:nvGrpSpPr>
          <p:cNvPr id="15" name="Group 15"/>
          <p:cNvGrpSpPr/>
          <p:nvPr/>
        </p:nvGrpSpPr>
        <p:grpSpPr>
          <a:xfrm>
            <a:off x="2222251" y="4881964"/>
            <a:ext cx="5421069" cy="1002017"/>
            <a:chOff x="0" y="0"/>
            <a:chExt cx="7228092" cy="1336022"/>
          </a:xfrm>
        </p:grpSpPr>
        <p:grpSp>
          <p:nvGrpSpPr>
            <p:cNvPr id="16" name="Group 16"/>
            <p:cNvGrpSpPr/>
            <p:nvPr/>
          </p:nvGrpSpPr>
          <p:grpSpPr>
            <a:xfrm>
              <a:off x="0" y="0"/>
              <a:ext cx="7228092" cy="1336022"/>
              <a:chOff x="0" y="0"/>
              <a:chExt cx="6756555" cy="1248864"/>
            </a:xfrm>
          </p:grpSpPr>
          <p:sp>
            <p:nvSpPr>
              <p:cNvPr id="17" name="Freeform 17"/>
              <p:cNvSpPr/>
              <p:nvPr/>
            </p:nvSpPr>
            <p:spPr>
              <a:xfrm>
                <a:off x="0" y="0"/>
                <a:ext cx="6813466" cy="1295390"/>
              </a:xfrm>
              <a:custGeom>
                <a:avLst/>
                <a:gdLst/>
                <a:ahLst/>
                <a:cxnLst/>
                <a:rect l="l" t="t" r="r" b="b"/>
                <a:pathLst>
                  <a:path w="6813466" h="1295390">
                    <a:moveTo>
                      <a:pt x="5923416" y="0"/>
                    </a:moveTo>
                    <a:lnTo>
                      <a:pt x="0" y="0"/>
                    </a:lnTo>
                    <a:lnTo>
                      <a:pt x="767641" y="545749"/>
                    </a:lnTo>
                    <a:cubicBezTo>
                      <a:pt x="803830" y="571485"/>
                      <a:pt x="822448" y="605579"/>
                      <a:pt x="822448" y="639590"/>
                    </a:cubicBezTo>
                    <a:cubicBezTo>
                      <a:pt x="822448" y="673601"/>
                      <a:pt x="804412" y="707364"/>
                      <a:pt x="767641" y="733431"/>
                    </a:cubicBezTo>
                    <a:lnTo>
                      <a:pt x="582" y="1295390"/>
                    </a:lnTo>
                    <a:lnTo>
                      <a:pt x="5922950" y="1295390"/>
                    </a:lnTo>
                    <a:lnTo>
                      <a:pt x="6813466" y="639590"/>
                    </a:lnTo>
                    <a:lnTo>
                      <a:pt x="5923416" y="0"/>
                    </a:lnTo>
                    <a:close/>
                  </a:path>
                </a:pathLst>
              </a:custGeom>
              <a:solidFill>
                <a:srgbClr val="E0E1DB"/>
              </a:solidFill>
            </p:spPr>
          </p:sp>
        </p:grpSp>
        <p:sp>
          <p:nvSpPr>
            <p:cNvPr id="18" name="TextBox 18"/>
            <p:cNvSpPr txBox="1"/>
            <p:nvPr/>
          </p:nvSpPr>
          <p:spPr>
            <a:xfrm>
              <a:off x="1242490" y="258859"/>
              <a:ext cx="5170170" cy="751628"/>
            </a:xfrm>
            <a:prstGeom prst="rect">
              <a:avLst/>
            </a:prstGeom>
          </p:spPr>
          <p:txBody>
            <a:bodyPr lIns="0" tIns="0" rIns="0" bIns="0" rtlCol="0" anchor="t">
              <a:spAutoFit/>
            </a:bodyPr>
            <a:lstStyle/>
            <a:p>
              <a:pPr algn="l">
                <a:lnSpc>
                  <a:spcPts val="4759"/>
                </a:lnSpc>
              </a:pPr>
              <a:r>
                <a:rPr lang="en-US" sz="3399">
                  <a:solidFill>
                    <a:srgbClr val="131211"/>
                  </a:solidFill>
                  <a:latin typeface="Canva Sans Bold"/>
                </a:rPr>
                <a:t>Emotions</a:t>
              </a:r>
            </a:p>
          </p:txBody>
        </p:sp>
      </p:grpSp>
      <p:grpSp>
        <p:nvGrpSpPr>
          <p:cNvPr id="19" name="Group 19"/>
          <p:cNvGrpSpPr/>
          <p:nvPr/>
        </p:nvGrpSpPr>
        <p:grpSpPr>
          <a:xfrm>
            <a:off x="2222251" y="7093021"/>
            <a:ext cx="5421069" cy="1002017"/>
            <a:chOff x="0" y="0"/>
            <a:chExt cx="7228092" cy="1336022"/>
          </a:xfrm>
        </p:grpSpPr>
        <p:grpSp>
          <p:nvGrpSpPr>
            <p:cNvPr id="20" name="Group 20"/>
            <p:cNvGrpSpPr/>
            <p:nvPr/>
          </p:nvGrpSpPr>
          <p:grpSpPr>
            <a:xfrm>
              <a:off x="0" y="0"/>
              <a:ext cx="7228092" cy="1336022"/>
              <a:chOff x="0" y="0"/>
              <a:chExt cx="6756555" cy="1248864"/>
            </a:xfrm>
          </p:grpSpPr>
          <p:sp>
            <p:nvSpPr>
              <p:cNvPr id="21" name="Freeform 21"/>
              <p:cNvSpPr/>
              <p:nvPr/>
            </p:nvSpPr>
            <p:spPr>
              <a:xfrm>
                <a:off x="0" y="0"/>
                <a:ext cx="6813466" cy="1295390"/>
              </a:xfrm>
              <a:custGeom>
                <a:avLst/>
                <a:gdLst/>
                <a:ahLst/>
                <a:cxnLst/>
                <a:rect l="l" t="t" r="r" b="b"/>
                <a:pathLst>
                  <a:path w="6813466" h="1295390">
                    <a:moveTo>
                      <a:pt x="5923416" y="0"/>
                    </a:moveTo>
                    <a:lnTo>
                      <a:pt x="0" y="0"/>
                    </a:lnTo>
                    <a:lnTo>
                      <a:pt x="767641" y="545749"/>
                    </a:lnTo>
                    <a:cubicBezTo>
                      <a:pt x="803830" y="571485"/>
                      <a:pt x="822448" y="605579"/>
                      <a:pt x="822448" y="639590"/>
                    </a:cubicBezTo>
                    <a:cubicBezTo>
                      <a:pt x="822448" y="673601"/>
                      <a:pt x="804412" y="707364"/>
                      <a:pt x="767641" y="733431"/>
                    </a:cubicBezTo>
                    <a:lnTo>
                      <a:pt x="582" y="1295390"/>
                    </a:lnTo>
                    <a:lnTo>
                      <a:pt x="5922950" y="1295390"/>
                    </a:lnTo>
                    <a:lnTo>
                      <a:pt x="6813466" y="639590"/>
                    </a:lnTo>
                    <a:lnTo>
                      <a:pt x="5923416" y="0"/>
                    </a:lnTo>
                    <a:close/>
                  </a:path>
                </a:pathLst>
              </a:custGeom>
              <a:solidFill>
                <a:srgbClr val="E0E1DB"/>
              </a:solidFill>
            </p:spPr>
          </p:sp>
        </p:grpSp>
        <p:sp>
          <p:nvSpPr>
            <p:cNvPr id="22" name="TextBox 22"/>
            <p:cNvSpPr txBox="1"/>
            <p:nvPr/>
          </p:nvSpPr>
          <p:spPr>
            <a:xfrm>
              <a:off x="1242490" y="258859"/>
              <a:ext cx="5170170" cy="751628"/>
            </a:xfrm>
            <a:prstGeom prst="rect">
              <a:avLst/>
            </a:prstGeom>
          </p:spPr>
          <p:txBody>
            <a:bodyPr lIns="0" tIns="0" rIns="0" bIns="0" rtlCol="0" anchor="t">
              <a:spAutoFit/>
            </a:bodyPr>
            <a:lstStyle/>
            <a:p>
              <a:pPr algn="l">
                <a:lnSpc>
                  <a:spcPts val="4759"/>
                </a:lnSpc>
              </a:pPr>
              <a:r>
                <a:rPr lang="en-US" sz="3399">
                  <a:solidFill>
                    <a:srgbClr val="131211"/>
                  </a:solidFill>
                  <a:latin typeface="Canva Sans Bold"/>
                </a:rPr>
                <a:t>Relationship</a:t>
              </a:r>
            </a:p>
          </p:txBody>
        </p:sp>
      </p:grpSp>
      <p:sp>
        <p:nvSpPr>
          <p:cNvPr id="23" name="Freeform 23"/>
          <p:cNvSpPr/>
          <p:nvPr/>
        </p:nvSpPr>
        <p:spPr>
          <a:xfrm>
            <a:off x="785755" y="1943100"/>
            <a:ext cx="1136629" cy="1128362"/>
          </a:xfrm>
          <a:custGeom>
            <a:avLst/>
            <a:gdLst/>
            <a:ahLst/>
            <a:cxnLst/>
            <a:rect l="l" t="t" r="r" b="b"/>
            <a:pathLst>
              <a:path w="1136629" h="1128362">
                <a:moveTo>
                  <a:pt x="0" y="0"/>
                </a:moveTo>
                <a:lnTo>
                  <a:pt x="1136628" y="0"/>
                </a:lnTo>
                <a:lnTo>
                  <a:pt x="1136628" y="1128362"/>
                </a:lnTo>
                <a:lnTo>
                  <a:pt x="0" y="11283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a:off x="842374" y="4881964"/>
            <a:ext cx="1023391" cy="934077"/>
          </a:xfrm>
          <a:custGeom>
            <a:avLst/>
            <a:gdLst/>
            <a:ahLst/>
            <a:cxnLst/>
            <a:rect l="l" t="t" r="r" b="b"/>
            <a:pathLst>
              <a:path w="1023391" h="934077">
                <a:moveTo>
                  <a:pt x="0" y="0"/>
                </a:moveTo>
                <a:lnTo>
                  <a:pt x="1023390" y="0"/>
                </a:lnTo>
                <a:lnTo>
                  <a:pt x="1023390" y="934077"/>
                </a:lnTo>
                <a:lnTo>
                  <a:pt x="0" y="9340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Freeform 25"/>
          <p:cNvSpPr/>
          <p:nvPr/>
        </p:nvSpPr>
        <p:spPr>
          <a:xfrm>
            <a:off x="920367" y="7093021"/>
            <a:ext cx="1002017" cy="1002017"/>
          </a:xfrm>
          <a:custGeom>
            <a:avLst/>
            <a:gdLst/>
            <a:ahLst/>
            <a:cxnLst/>
            <a:rect l="l" t="t" r="r" b="b"/>
            <a:pathLst>
              <a:path w="1002017" h="1002017">
                <a:moveTo>
                  <a:pt x="0" y="0"/>
                </a:moveTo>
                <a:lnTo>
                  <a:pt x="1002016" y="0"/>
                </a:lnTo>
                <a:lnTo>
                  <a:pt x="1002016" y="1002016"/>
                </a:lnTo>
                <a:lnTo>
                  <a:pt x="0" y="10020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6" name="TextBox 26"/>
          <p:cNvSpPr txBox="1"/>
          <p:nvPr/>
        </p:nvSpPr>
        <p:spPr>
          <a:xfrm>
            <a:off x="10357545" y="914400"/>
            <a:ext cx="7006828" cy="1028700"/>
          </a:xfrm>
          <a:prstGeom prst="rect">
            <a:avLst/>
          </a:prstGeom>
        </p:spPr>
        <p:txBody>
          <a:bodyPr lIns="0" tIns="0" rIns="0" bIns="0" rtlCol="0" anchor="t">
            <a:spAutoFit/>
          </a:bodyPr>
          <a:lstStyle/>
          <a:p>
            <a:pPr algn="ctr">
              <a:lnSpc>
                <a:spcPts val="8400"/>
              </a:lnSpc>
            </a:pPr>
            <a:r>
              <a:rPr lang="en-US" sz="6000">
                <a:solidFill>
                  <a:srgbClr val="131211"/>
                </a:solidFill>
                <a:latin typeface="Canva Sans Bold"/>
              </a:rPr>
              <a:t>Research Question</a:t>
            </a:r>
          </a:p>
        </p:txBody>
      </p:sp>
      <p:sp>
        <p:nvSpPr>
          <p:cNvPr id="27" name="TextBox 27"/>
          <p:cNvSpPr txBox="1"/>
          <p:nvPr/>
        </p:nvSpPr>
        <p:spPr>
          <a:xfrm>
            <a:off x="3154118" y="3214337"/>
            <a:ext cx="11011734" cy="1180465"/>
          </a:xfrm>
          <a:prstGeom prst="rect">
            <a:avLst/>
          </a:prstGeom>
        </p:spPr>
        <p:txBody>
          <a:bodyPr lIns="0" tIns="0" rIns="0" bIns="0" rtlCol="0" anchor="t">
            <a:spAutoFit/>
          </a:bodyPr>
          <a:lstStyle/>
          <a:p>
            <a:pPr algn="l">
              <a:lnSpc>
                <a:spcPts val="4759"/>
              </a:lnSpc>
            </a:pPr>
            <a:r>
              <a:rPr lang="en-US" sz="3399">
                <a:solidFill>
                  <a:srgbClr val="131211"/>
                </a:solidFill>
                <a:latin typeface="Canva Sans"/>
              </a:rPr>
              <a:t>How to provide social experiences for introverts and </a:t>
            </a:r>
          </a:p>
          <a:p>
            <a:pPr algn="l">
              <a:lnSpc>
                <a:spcPts val="4759"/>
              </a:lnSpc>
            </a:pPr>
            <a:r>
              <a:rPr lang="en-US" sz="3399">
                <a:solidFill>
                  <a:srgbClr val="131211"/>
                </a:solidFill>
                <a:latin typeface="Canva Sans"/>
              </a:rPr>
              <a:t>people who fear relationships ?</a:t>
            </a:r>
          </a:p>
        </p:txBody>
      </p:sp>
      <p:sp>
        <p:nvSpPr>
          <p:cNvPr id="28" name="TextBox 28"/>
          <p:cNvSpPr txBox="1"/>
          <p:nvPr/>
        </p:nvSpPr>
        <p:spPr>
          <a:xfrm>
            <a:off x="3154118" y="6026856"/>
            <a:ext cx="9718477" cy="580390"/>
          </a:xfrm>
          <a:prstGeom prst="rect">
            <a:avLst/>
          </a:prstGeom>
        </p:spPr>
        <p:txBody>
          <a:bodyPr lIns="0" tIns="0" rIns="0" bIns="0" rtlCol="0" anchor="t">
            <a:spAutoFit/>
          </a:bodyPr>
          <a:lstStyle/>
          <a:p>
            <a:pPr algn="l">
              <a:lnSpc>
                <a:spcPts val="4759"/>
              </a:lnSpc>
            </a:pPr>
            <a:r>
              <a:rPr lang="en-US" sz="3399">
                <a:solidFill>
                  <a:srgbClr val="131211"/>
                </a:solidFill>
                <a:latin typeface="Canva Sans"/>
              </a:rPr>
              <a:t>How to deal with Emotions and Mental Helath?</a:t>
            </a:r>
          </a:p>
        </p:txBody>
      </p:sp>
      <p:sp>
        <p:nvSpPr>
          <p:cNvPr id="29" name="TextBox 29"/>
          <p:cNvSpPr txBox="1"/>
          <p:nvPr/>
        </p:nvSpPr>
        <p:spPr>
          <a:xfrm>
            <a:off x="3154118" y="8237912"/>
            <a:ext cx="10174843" cy="580390"/>
          </a:xfrm>
          <a:prstGeom prst="rect">
            <a:avLst/>
          </a:prstGeom>
        </p:spPr>
        <p:txBody>
          <a:bodyPr lIns="0" tIns="0" rIns="0" bIns="0" rtlCol="0" anchor="t">
            <a:spAutoFit/>
          </a:bodyPr>
          <a:lstStyle/>
          <a:p>
            <a:pPr algn="l">
              <a:lnSpc>
                <a:spcPts val="4759"/>
              </a:lnSpc>
            </a:pPr>
            <a:r>
              <a:rPr lang="en-US" sz="3399">
                <a:solidFill>
                  <a:srgbClr val="131211"/>
                </a:solidFill>
                <a:latin typeface="Canva Sans"/>
              </a:rPr>
              <a:t>How to start and maintain the good relationship?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grpSp>
        <p:nvGrpSpPr>
          <p:cNvPr id="11" name="Group 11"/>
          <p:cNvGrpSpPr/>
          <p:nvPr/>
        </p:nvGrpSpPr>
        <p:grpSpPr>
          <a:xfrm>
            <a:off x="-2336398" y="1289434"/>
            <a:ext cx="7708131" cy="77081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solidFill>
                <a:srgbClr val="000000"/>
              </a:solidFill>
              <a:prstDash val="solid"/>
              <a:miter/>
            </a:ln>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14" name="Group 14"/>
          <p:cNvGrpSpPr/>
          <p:nvPr/>
        </p:nvGrpSpPr>
        <p:grpSpPr>
          <a:xfrm>
            <a:off x="6194585" y="2452498"/>
            <a:ext cx="7366846" cy="1358195"/>
            <a:chOff x="0" y="0"/>
            <a:chExt cx="9822462" cy="1810927"/>
          </a:xfrm>
        </p:grpSpPr>
        <p:grpSp>
          <p:nvGrpSpPr>
            <p:cNvPr id="15" name="Group 15"/>
            <p:cNvGrpSpPr/>
            <p:nvPr/>
          </p:nvGrpSpPr>
          <p:grpSpPr>
            <a:xfrm>
              <a:off x="0" y="0"/>
              <a:ext cx="1810927" cy="181092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60E2">
                      <a:alpha val="100000"/>
                    </a:srgbClr>
                  </a:gs>
                  <a:gs pos="100000">
                    <a:srgbClr val="FF94F1">
                      <a:alpha val="100000"/>
                    </a:srgbClr>
                  </a:gs>
                </a:gsLst>
                <a:lin ang="0"/>
              </a:gradFill>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18" name="TextBox 18"/>
            <p:cNvSpPr txBox="1"/>
            <p:nvPr/>
          </p:nvSpPr>
          <p:spPr>
            <a:xfrm>
              <a:off x="2303268" y="496312"/>
              <a:ext cx="7519194" cy="751628"/>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Canva Sans"/>
                </a:rPr>
                <a:t>Identifying the user's need.</a:t>
              </a:r>
            </a:p>
          </p:txBody>
        </p:sp>
      </p:grpSp>
      <p:grpSp>
        <p:nvGrpSpPr>
          <p:cNvPr id="19" name="Group 19"/>
          <p:cNvGrpSpPr/>
          <p:nvPr/>
        </p:nvGrpSpPr>
        <p:grpSpPr>
          <a:xfrm>
            <a:off x="6173924" y="4058635"/>
            <a:ext cx="1358195" cy="135819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60E2">
                    <a:alpha val="100000"/>
                  </a:srgbClr>
                </a:gs>
                <a:gs pos="100000">
                  <a:srgbClr val="FF94F1">
                    <a:alpha val="100000"/>
                  </a:srgbClr>
                </a:gs>
              </a:gsLst>
              <a:lin ang="0"/>
            </a:gradFill>
          </p:spPr>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22" name="Group 22"/>
          <p:cNvGrpSpPr/>
          <p:nvPr/>
        </p:nvGrpSpPr>
        <p:grpSpPr>
          <a:xfrm>
            <a:off x="6173924" y="5597805"/>
            <a:ext cx="1358195" cy="135819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60E2">
                    <a:alpha val="100000"/>
                  </a:srgbClr>
                </a:gs>
                <a:gs pos="100000">
                  <a:srgbClr val="FF94F1">
                    <a:alpha val="100000"/>
                  </a:srgbClr>
                </a:gs>
              </a:gsLst>
              <a:lin ang="0"/>
            </a:gradFill>
          </p:spPr>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25" name="Group 25"/>
          <p:cNvGrpSpPr/>
          <p:nvPr/>
        </p:nvGrpSpPr>
        <p:grpSpPr>
          <a:xfrm>
            <a:off x="6173924" y="7136975"/>
            <a:ext cx="1358195" cy="135819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60E2">
                    <a:alpha val="100000"/>
                  </a:srgbClr>
                </a:gs>
                <a:gs pos="100000">
                  <a:srgbClr val="FF94F1">
                    <a:alpha val="100000"/>
                  </a:srgbClr>
                </a:gs>
              </a:gsLst>
              <a:lin ang="0"/>
            </a:gradFill>
          </p:spPr>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28" name="Freeform 28"/>
          <p:cNvSpPr/>
          <p:nvPr/>
        </p:nvSpPr>
        <p:spPr>
          <a:xfrm>
            <a:off x="0" y="2891950"/>
            <a:ext cx="4747230" cy="5049760"/>
          </a:xfrm>
          <a:custGeom>
            <a:avLst/>
            <a:gdLst/>
            <a:ahLst/>
            <a:cxnLst/>
            <a:rect l="l" t="t" r="r" b="b"/>
            <a:pathLst>
              <a:path w="4747230" h="5049760">
                <a:moveTo>
                  <a:pt x="0" y="0"/>
                </a:moveTo>
                <a:lnTo>
                  <a:pt x="4747230" y="0"/>
                </a:lnTo>
                <a:lnTo>
                  <a:pt x="4747230" y="5049761"/>
                </a:lnTo>
                <a:lnTo>
                  <a:pt x="0" y="5049761"/>
                </a:lnTo>
                <a:lnTo>
                  <a:pt x="0" y="0"/>
                </a:lnTo>
                <a:close/>
              </a:path>
            </a:pathLst>
          </a:custGeom>
          <a:blipFill>
            <a:blip r:embed="rId5">
              <a:alphaModFix amt="14000"/>
            </a:blip>
            <a:stretch>
              <a:fillRect l="-16033" t="-4278" r="-9738" b="-13958"/>
            </a:stretch>
          </a:blipFill>
        </p:spPr>
      </p:sp>
      <p:sp>
        <p:nvSpPr>
          <p:cNvPr id="29" name="Freeform 29"/>
          <p:cNvSpPr/>
          <p:nvPr/>
        </p:nvSpPr>
        <p:spPr>
          <a:xfrm>
            <a:off x="1584342" y="2862413"/>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Freeform 30"/>
          <p:cNvSpPr/>
          <p:nvPr/>
        </p:nvSpPr>
        <p:spPr>
          <a:xfrm>
            <a:off x="6493578" y="7537025"/>
            <a:ext cx="718887" cy="630007"/>
          </a:xfrm>
          <a:custGeom>
            <a:avLst/>
            <a:gdLst/>
            <a:ahLst/>
            <a:cxnLst/>
            <a:rect l="l" t="t" r="r" b="b"/>
            <a:pathLst>
              <a:path w="718887" h="630007">
                <a:moveTo>
                  <a:pt x="0" y="0"/>
                </a:moveTo>
                <a:lnTo>
                  <a:pt x="718887" y="0"/>
                </a:lnTo>
                <a:lnTo>
                  <a:pt x="718887" y="630007"/>
                </a:lnTo>
                <a:lnTo>
                  <a:pt x="0" y="6300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1" name="Freeform 31"/>
          <p:cNvSpPr/>
          <p:nvPr/>
        </p:nvSpPr>
        <p:spPr>
          <a:xfrm>
            <a:off x="6493578" y="5845966"/>
            <a:ext cx="755315" cy="861873"/>
          </a:xfrm>
          <a:custGeom>
            <a:avLst/>
            <a:gdLst/>
            <a:ahLst/>
            <a:cxnLst/>
            <a:rect l="l" t="t" r="r" b="b"/>
            <a:pathLst>
              <a:path w="755315" h="861873">
                <a:moveTo>
                  <a:pt x="0" y="0"/>
                </a:moveTo>
                <a:lnTo>
                  <a:pt x="755314" y="0"/>
                </a:lnTo>
                <a:lnTo>
                  <a:pt x="755314" y="861874"/>
                </a:lnTo>
                <a:lnTo>
                  <a:pt x="0" y="8618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2" name="Freeform 32"/>
          <p:cNvSpPr/>
          <p:nvPr/>
        </p:nvSpPr>
        <p:spPr>
          <a:xfrm>
            <a:off x="6493578" y="4307307"/>
            <a:ext cx="755315" cy="861873"/>
          </a:xfrm>
          <a:custGeom>
            <a:avLst/>
            <a:gdLst/>
            <a:ahLst/>
            <a:cxnLst/>
            <a:rect l="l" t="t" r="r" b="b"/>
            <a:pathLst>
              <a:path w="755315" h="861873">
                <a:moveTo>
                  <a:pt x="0" y="0"/>
                </a:moveTo>
                <a:lnTo>
                  <a:pt x="755314" y="0"/>
                </a:lnTo>
                <a:lnTo>
                  <a:pt x="755314" y="861873"/>
                </a:lnTo>
                <a:lnTo>
                  <a:pt x="0" y="8618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3" name="Freeform 33"/>
          <p:cNvSpPr/>
          <p:nvPr/>
        </p:nvSpPr>
        <p:spPr>
          <a:xfrm>
            <a:off x="6500838" y="2823403"/>
            <a:ext cx="748055" cy="654208"/>
          </a:xfrm>
          <a:custGeom>
            <a:avLst/>
            <a:gdLst/>
            <a:ahLst/>
            <a:cxnLst/>
            <a:rect l="l" t="t" r="r" b="b"/>
            <a:pathLst>
              <a:path w="748055" h="654208">
                <a:moveTo>
                  <a:pt x="0" y="0"/>
                </a:moveTo>
                <a:lnTo>
                  <a:pt x="748054" y="0"/>
                </a:lnTo>
                <a:lnTo>
                  <a:pt x="748054" y="654207"/>
                </a:lnTo>
                <a:lnTo>
                  <a:pt x="0" y="6542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34" name="Group 34"/>
          <p:cNvGrpSpPr/>
          <p:nvPr/>
        </p:nvGrpSpPr>
        <p:grpSpPr>
          <a:xfrm>
            <a:off x="-189199" y="1289434"/>
            <a:ext cx="719275" cy="719275"/>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60E2">
                    <a:alpha val="100000"/>
                  </a:srgbClr>
                </a:gs>
                <a:gs pos="100000">
                  <a:srgbClr val="FF94F1">
                    <a:alpha val="100000"/>
                  </a:srgbClr>
                </a:gs>
              </a:gsLst>
              <a:lin ang="0"/>
            </a:gradFill>
          </p:spPr>
        </p:sp>
        <p:sp>
          <p:nvSpPr>
            <p:cNvPr id="36" name="TextBox 36"/>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37" name="Group 37"/>
          <p:cNvGrpSpPr/>
          <p:nvPr/>
        </p:nvGrpSpPr>
        <p:grpSpPr>
          <a:xfrm>
            <a:off x="5012095" y="4783863"/>
            <a:ext cx="719275" cy="719275"/>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60E2">
                    <a:alpha val="100000"/>
                  </a:srgbClr>
                </a:gs>
                <a:gs pos="100000">
                  <a:srgbClr val="FF94F1">
                    <a:alpha val="100000"/>
                  </a:srgbClr>
                </a:gs>
              </a:gsLst>
              <a:lin ang="0"/>
            </a:gradFill>
          </p:spPr>
        </p:sp>
        <p:sp>
          <p:nvSpPr>
            <p:cNvPr id="39" name="TextBox 39"/>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40" name="Group 40"/>
          <p:cNvGrpSpPr/>
          <p:nvPr/>
        </p:nvGrpSpPr>
        <p:grpSpPr>
          <a:xfrm>
            <a:off x="-189199" y="8278291"/>
            <a:ext cx="719275" cy="719275"/>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60E2">
                    <a:alpha val="100000"/>
                  </a:srgbClr>
                </a:gs>
                <a:gs pos="100000">
                  <a:srgbClr val="FF94F1">
                    <a:alpha val="100000"/>
                  </a:srgbClr>
                </a:gs>
              </a:gsLst>
              <a:lin ang="0"/>
            </a:gradFill>
          </p:spPr>
        </p:sp>
        <p:sp>
          <p:nvSpPr>
            <p:cNvPr id="42" name="TextBox 42"/>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43" name="TextBox 43"/>
          <p:cNvSpPr txBox="1"/>
          <p:nvPr/>
        </p:nvSpPr>
        <p:spPr>
          <a:xfrm>
            <a:off x="7162433" y="914400"/>
            <a:ext cx="10096867" cy="1028700"/>
          </a:xfrm>
          <a:prstGeom prst="rect">
            <a:avLst/>
          </a:prstGeom>
        </p:spPr>
        <p:txBody>
          <a:bodyPr lIns="0" tIns="0" rIns="0" bIns="0" rtlCol="0" anchor="t">
            <a:spAutoFit/>
          </a:bodyPr>
          <a:lstStyle/>
          <a:p>
            <a:pPr marL="0" lvl="0" indent="0" algn="just">
              <a:lnSpc>
                <a:spcPts val="8400"/>
              </a:lnSpc>
              <a:spcBef>
                <a:spcPct val="0"/>
              </a:spcBef>
            </a:pPr>
            <a:r>
              <a:rPr lang="en-US" sz="6000">
                <a:solidFill>
                  <a:srgbClr val="000000"/>
                </a:solidFill>
                <a:latin typeface="Canva Sans Bold"/>
              </a:rPr>
              <a:t>Specific and Sub Objective </a:t>
            </a:r>
          </a:p>
        </p:txBody>
      </p:sp>
      <p:sp>
        <p:nvSpPr>
          <p:cNvPr id="44" name="TextBox 44"/>
          <p:cNvSpPr txBox="1"/>
          <p:nvPr/>
        </p:nvSpPr>
        <p:spPr>
          <a:xfrm>
            <a:off x="-407760" y="4219892"/>
            <a:ext cx="5154990" cy="2380615"/>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AI Enhance VR environment</a:t>
            </a:r>
          </a:p>
          <a:p>
            <a:pPr algn="ctr">
              <a:lnSpc>
                <a:spcPts val="4759"/>
              </a:lnSpc>
            </a:pPr>
            <a:r>
              <a:rPr lang="en-US" sz="3399">
                <a:solidFill>
                  <a:srgbClr val="000000"/>
                </a:solidFill>
                <a:latin typeface="Canva Sans Bold"/>
              </a:rPr>
              <a:t> for Mental Health &amp; Relationship </a:t>
            </a:r>
          </a:p>
        </p:txBody>
      </p:sp>
      <p:sp>
        <p:nvSpPr>
          <p:cNvPr id="45" name="TextBox 45"/>
          <p:cNvSpPr txBox="1"/>
          <p:nvPr/>
        </p:nvSpPr>
        <p:spPr>
          <a:xfrm>
            <a:off x="7901375" y="4414200"/>
            <a:ext cx="6917925" cy="580390"/>
          </a:xfrm>
          <a:prstGeom prst="rect">
            <a:avLst/>
          </a:prstGeom>
        </p:spPr>
        <p:txBody>
          <a:bodyPr lIns="0" tIns="0" rIns="0" bIns="0" rtlCol="0" anchor="t">
            <a:spAutoFit/>
          </a:bodyPr>
          <a:lstStyle/>
          <a:p>
            <a:pPr marL="0" lvl="0" indent="0" algn="l">
              <a:lnSpc>
                <a:spcPts val="4759"/>
              </a:lnSpc>
              <a:spcBef>
                <a:spcPct val="0"/>
              </a:spcBef>
            </a:pPr>
            <a:r>
              <a:rPr lang="en-US" sz="3399">
                <a:solidFill>
                  <a:srgbClr val="000000"/>
                </a:solidFill>
                <a:latin typeface="Canva Sans"/>
              </a:rPr>
              <a:t>Build a Realistic VR environment</a:t>
            </a:r>
          </a:p>
        </p:txBody>
      </p:sp>
      <p:sp>
        <p:nvSpPr>
          <p:cNvPr id="46" name="TextBox 46"/>
          <p:cNvSpPr txBox="1"/>
          <p:nvPr/>
        </p:nvSpPr>
        <p:spPr>
          <a:xfrm>
            <a:off x="7901375" y="5687935"/>
            <a:ext cx="7139592" cy="1180465"/>
          </a:xfrm>
          <a:prstGeom prst="rect">
            <a:avLst/>
          </a:prstGeom>
        </p:spPr>
        <p:txBody>
          <a:bodyPr lIns="0" tIns="0" rIns="0" bIns="0" rtlCol="0" anchor="t">
            <a:spAutoFit/>
          </a:bodyPr>
          <a:lstStyle/>
          <a:p>
            <a:pPr marL="0" lvl="0" indent="0" algn="l">
              <a:lnSpc>
                <a:spcPts val="4759"/>
              </a:lnSpc>
              <a:spcBef>
                <a:spcPct val="0"/>
              </a:spcBef>
            </a:pPr>
            <a:r>
              <a:rPr lang="en-US" sz="3399">
                <a:solidFill>
                  <a:srgbClr val="000000"/>
                </a:solidFill>
                <a:latin typeface="Canva Sans"/>
              </a:rPr>
              <a:t>Build a user interacted Character with special backstory</a:t>
            </a:r>
          </a:p>
        </p:txBody>
      </p:sp>
      <p:sp>
        <p:nvSpPr>
          <p:cNvPr id="47" name="TextBox 47"/>
          <p:cNvSpPr txBox="1"/>
          <p:nvPr/>
        </p:nvSpPr>
        <p:spPr>
          <a:xfrm>
            <a:off x="7901375" y="7192503"/>
            <a:ext cx="7139592" cy="1180465"/>
          </a:xfrm>
          <a:prstGeom prst="rect">
            <a:avLst/>
          </a:prstGeom>
        </p:spPr>
        <p:txBody>
          <a:bodyPr lIns="0" tIns="0" rIns="0" bIns="0" rtlCol="0" anchor="t">
            <a:spAutoFit/>
          </a:bodyPr>
          <a:lstStyle/>
          <a:p>
            <a:pPr marL="0" lvl="0" indent="0" algn="l">
              <a:lnSpc>
                <a:spcPts val="4759"/>
              </a:lnSpc>
              <a:spcBef>
                <a:spcPct val="0"/>
              </a:spcBef>
            </a:pPr>
            <a:r>
              <a:rPr lang="en-US" sz="3399">
                <a:solidFill>
                  <a:srgbClr val="000000"/>
                </a:solidFill>
                <a:latin typeface="Canva Sans"/>
              </a:rPr>
              <a:t>Connected to the OpenAI and Other API to Unity Engine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2">
              <a:alphaModFix amt="4000"/>
            </a:blip>
            <a:stretch>
              <a:fillRect t="-3011" b="-5937"/>
            </a:stretch>
          </a:blipFill>
        </p:spPr>
      </p:sp>
      <p:grpSp>
        <p:nvGrpSpPr>
          <p:cNvPr id="3" name="Group 3"/>
          <p:cNvGrpSpPr/>
          <p:nvPr/>
        </p:nvGrpSpPr>
        <p:grpSpPr>
          <a:xfrm>
            <a:off x="0" y="9074676"/>
            <a:ext cx="18288000" cy="1193274"/>
            <a:chOff x="0" y="0"/>
            <a:chExt cx="24384000" cy="1591032"/>
          </a:xfrm>
        </p:grpSpPr>
        <p:grpSp>
          <p:nvGrpSpPr>
            <p:cNvPr id="4" name="Group 4"/>
            <p:cNvGrpSpPr/>
            <p:nvPr/>
          </p:nvGrpSpPr>
          <p:grpSpPr>
            <a:xfrm>
              <a:off x="0" y="0"/>
              <a:ext cx="24384000" cy="1591032"/>
              <a:chOff x="0" y="0"/>
              <a:chExt cx="4816593" cy="314278"/>
            </a:xfrm>
          </p:grpSpPr>
          <p:sp>
            <p:nvSpPr>
              <p:cNvPr id="5" name="Freeform 5"/>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6" name="TextBox 6"/>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3"/>
              <a:stretch>
                <a:fillRect/>
              </a:stretch>
            </a:blipFill>
          </p:spPr>
        </p:sp>
        <p:sp>
          <p:nvSpPr>
            <p:cNvPr id="8" name="TextBox 8"/>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9" name="TextBox 9"/>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sp>
        <p:nvSpPr>
          <p:cNvPr id="10" name="Freeform 10"/>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4">
              <a:alphaModFix amt="50000"/>
            </a:blip>
            <a:stretch>
              <a:fillRect/>
            </a:stretch>
          </a:blipFill>
        </p:spPr>
      </p:sp>
      <p:sp>
        <p:nvSpPr>
          <p:cNvPr id="11" name="Freeform 11"/>
          <p:cNvSpPr/>
          <p:nvPr/>
        </p:nvSpPr>
        <p:spPr>
          <a:xfrm>
            <a:off x="1028700" y="2251809"/>
            <a:ext cx="13316568" cy="6822866"/>
          </a:xfrm>
          <a:custGeom>
            <a:avLst/>
            <a:gdLst/>
            <a:ahLst/>
            <a:cxnLst/>
            <a:rect l="l" t="t" r="r" b="b"/>
            <a:pathLst>
              <a:path w="13316568" h="6822866">
                <a:moveTo>
                  <a:pt x="0" y="0"/>
                </a:moveTo>
                <a:lnTo>
                  <a:pt x="13316568" y="0"/>
                </a:lnTo>
                <a:lnTo>
                  <a:pt x="13316568" y="6822867"/>
                </a:lnTo>
                <a:lnTo>
                  <a:pt x="0" y="6822867"/>
                </a:lnTo>
                <a:lnTo>
                  <a:pt x="0" y="0"/>
                </a:lnTo>
                <a:close/>
              </a:path>
            </a:pathLst>
          </a:custGeom>
          <a:blipFill>
            <a:blip r:embed="rId5"/>
            <a:stretch>
              <a:fillRect t="-176" b="-176"/>
            </a:stretch>
          </a:blipFill>
        </p:spPr>
      </p:sp>
      <p:sp>
        <p:nvSpPr>
          <p:cNvPr id="12" name="TextBox 12"/>
          <p:cNvSpPr txBox="1"/>
          <p:nvPr/>
        </p:nvSpPr>
        <p:spPr>
          <a:xfrm>
            <a:off x="12285464" y="914400"/>
            <a:ext cx="4973836"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Methodology</a:t>
            </a:r>
          </a:p>
        </p:txBody>
      </p:sp>
      <p:sp>
        <p:nvSpPr>
          <p:cNvPr id="13" name="TextBox 13"/>
          <p:cNvSpPr txBox="1"/>
          <p:nvPr/>
        </p:nvSpPr>
        <p:spPr>
          <a:xfrm>
            <a:off x="1028700" y="1263650"/>
            <a:ext cx="4044553" cy="679450"/>
          </a:xfrm>
          <a:prstGeom prst="rect">
            <a:avLst/>
          </a:prstGeom>
        </p:spPr>
        <p:txBody>
          <a:bodyPr lIns="0" tIns="0" rIns="0" bIns="0" rtlCol="0" anchor="t">
            <a:spAutoFit/>
          </a:bodyPr>
          <a:lstStyle/>
          <a:p>
            <a:pPr marL="0" lvl="0" indent="0" algn="ctr">
              <a:lnSpc>
                <a:spcPts val="5599"/>
              </a:lnSpc>
              <a:spcBef>
                <a:spcPct val="0"/>
              </a:spcBef>
            </a:pPr>
            <a:r>
              <a:rPr lang="en-US" sz="3999">
                <a:solidFill>
                  <a:srgbClr val="000000"/>
                </a:solidFill>
                <a:latin typeface="Canva Sans Bold"/>
              </a:rPr>
              <a:t>System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FDB2B50B239E24A8F82F0D49E394E58" ma:contentTypeVersion="14" ma:contentTypeDescription="Create a new document." ma:contentTypeScope="" ma:versionID="32e587de22d3b79a3481677ec975dfed">
  <xsd:schema xmlns:xsd="http://www.w3.org/2001/XMLSchema" xmlns:xs="http://www.w3.org/2001/XMLSchema" xmlns:p="http://schemas.microsoft.com/office/2006/metadata/properties" xmlns:ns2="8a48ffe4-904f-4768-bc85-3c9ca8e9f3cf" xmlns:ns3="db72c12f-87a4-44ab-bbc5-4cc8306b158a" targetNamespace="http://schemas.microsoft.com/office/2006/metadata/properties" ma:root="true" ma:fieldsID="9ba92a3ae1e061e34347de036d15e04c" ns2:_="" ns3:_="">
    <xsd:import namespace="8a48ffe4-904f-4768-bc85-3c9ca8e9f3cf"/>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LengthInSecond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48ffe4-904f-4768-bc85-3c9ca8e9f3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1F6969-C81C-4186-B572-C805893B0749}">
  <ds:schemaRefs>
    <ds:schemaRef ds:uri="http://schemas.microsoft.com/sharepoint/v3/contenttype/forms"/>
  </ds:schemaRefs>
</ds:datastoreItem>
</file>

<file path=customXml/itemProps2.xml><?xml version="1.0" encoding="utf-8"?>
<ds:datastoreItem xmlns:ds="http://schemas.openxmlformats.org/officeDocument/2006/customXml" ds:itemID="{A88BD947-2430-48B6-AC98-D526553DC7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48ffe4-904f-4768-bc85-3c9ca8e9f3cf"/>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55</Slides>
  <Notes>0</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cp:revision>22</cp:revision>
  <dcterms:created xsi:type="dcterms:W3CDTF">2006-08-16T00:00:00Z</dcterms:created>
  <dcterms:modified xsi:type="dcterms:W3CDTF">2024-05-24T11:21:15Z</dcterms:modified>
  <dc:identifier>DAF_pjr_Frg</dc:identifier>
</cp:coreProperties>
</file>